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HelveticaNeue-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HelveticaNeue-italic.fntdata"/><Relationship Id="rId21" Type="http://schemas.openxmlformats.org/officeDocument/2006/relationships/slide" Target="slides/slide14.xml"/><Relationship Id="rId65" Type="http://schemas.openxmlformats.org/officeDocument/2006/relationships/font" Target="fonts/HelveticaNeue-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HelveticaNeue-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faf499e6_0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faf499e6_0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faf499e6_0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faf499e6_0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faf499e6_0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faf499e6_0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faf499e6_0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faf499e6_0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faf499e6_0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faf499e6_0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faf499e6_0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faf499e6_0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faf499e6_0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faf499e6_0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faf499e6_0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af499e6_0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16d7852c_1_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16d7852c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16d7852c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16d7852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07b2cf438_7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07b2cf438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16d7852c_1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16d7852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faf499e6_0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faf499e6_0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16d7852c_1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16d7852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faf499e6_0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faf499e6_0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16d7852c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16d7852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faf499e6_0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faf499e6_0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5faf499e6_0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faf499e6_0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faf499e6_0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faf499e6_0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16d7852c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16d7852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70de42dfa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70de42df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22d45007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22d450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16d7852c_1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16d7852c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16d7852c_1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16d7852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16d7852c_1_2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16d7852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16d7852c_1_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16d7852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16d7852c_1_2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16d7852c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6c8d69c4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6c8d69c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16d7852c_1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16d7852c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16d7852c_1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16d7852c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6c8d69c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6c8d69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6c8d69c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6c8d69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0de42dfa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0de42df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6c8d69c4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6c8d69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6c8d69c4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6c8d69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6c8d69c4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6c8d69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31ecfc64_17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531ecfc64_1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31ecfc64_17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31ecfc64_1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31ecfc64_17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531ecfc64_1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31ecfc64_17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31ecfc64_17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531ecfc64_17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531ecfc64_1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31ecfc64_17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531ecfc64_1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531ecfc64_17_1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531ecfc64_17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0de42dfa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0de42df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31ecfc64_17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31ecfc64_17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531ecfc64_17_2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531ecfc64_17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31ecfc64_17_3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31ecfc64_17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31ecfc64_17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31ecfc64_17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31ecfc64_17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531ecfc64_17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531ecfc64_17_4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531ecfc64_17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531ecfc64_17_4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531ecfc64_17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0de42dfa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0de42df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faf499e6_03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faf499e6_0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faf499e6_0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faf499e6_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faf499e6_0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faf499e6_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a:t>
            </a:r>
            <a:r>
              <a:rPr lang="en" sz="1200">
                <a:solidFill>
                  <a:srgbClr val="FFFFFF"/>
                </a:solidFill>
              </a:rPr>
              <a:t>Fei-Fei Li, Andrej Karpathy, Justin Johnson</a:t>
            </a:r>
            <a:endParaRPr sz="1200">
              <a:solidFill>
                <a:srgbClr val="FFFFFF"/>
              </a:solidFill>
            </a:endParaRPr>
          </a:p>
        </p:txBody>
      </p:sp>
      <p:sp>
        <p:nvSpPr>
          <p:cNvPr id="15" name="Google Shape;15;p2"/>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16" name="Google Shape;16;p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a:buNone/>
              <a:defRPr sz="2000">
                <a:solidFill>
                  <a:srgbClr val="FFFFFF"/>
                </a:solidFill>
              </a:defRPr>
            </a:lvl1pPr>
            <a:lvl2pPr lvl="1">
              <a:buNone/>
              <a:defRPr sz="2000">
                <a:solidFill>
                  <a:srgbClr val="FFFFFF"/>
                </a:solidFill>
              </a:defRPr>
            </a:lvl2pPr>
            <a:lvl3pPr lvl="2">
              <a:buNone/>
              <a:defRPr sz="2000">
                <a:solidFill>
                  <a:srgbClr val="FFFFFF"/>
                </a:solidFill>
              </a:defRPr>
            </a:lvl3pPr>
            <a:lvl4pPr lvl="3">
              <a:buNone/>
              <a:defRPr sz="2000">
                <a:solidFill>
                  <a:srgbClr val="FFFFFF"/>
                </a:solidFill>
              </a:defRPr>
            </a:lvl4pPr>
            <a:lvl5pPr lvl="4">
              <a:buNone/>
              <a:defRPr sz="2000">
                <a:solidFill>
                  <a:srgbClr val="FFFFFF"/>
                </a:solidFill>
              </a:defRPr>
            </a:lvl5pPr>
            <a:lvl6pPr lvl="5">
              <a:buNone/>
              <a:defRPr sz="2000">
                <a:solidFill>
                  <a:srgbClr val="FFFFFF"/>
                </a:solidFill>
              </a:defRPr>
            </a:lvl6pPr>
            <a:lvl7pPr lvl="6">
              <a:buNone/>
              <a:defRPr sz="2000">
                <a:solidFill>
                  <a:srgbClr val="FFFFFF"/>
                </a:solidFill>
              </a:defRPr>
            </a:lvl7pPr>
            <a:lvl8pPr lvl="7">
              <a:buNone/>
              <a:defRPr sz="2000">
                <a:solidFill>
                  <a:srgbClr val="FFFFFF"/>
                </a:solidFill>
              </a:defRPr>
            </a:lvl8pPr>
            <a:lvl9pPr lvl="8">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txBox="1"/>
          <p:nvPr/>
        </p:nvSpPr>
        <p:spPr>
          <a:xfrm>
            <a:off x="73835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Sept. 5, 2019</a:t>
            </a:r>
            <a:endParaRPr sz="200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3"/>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62" name="Google Shape;62;p1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6"/>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
        <p:nvSpPr>
          <p:cNvPr id="75" name="Google Shape;75;p16"/>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76" name="Google Shape;76;p1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a:t>
            </a:r>
            <a:r>
              <a:rPr lang="en" sz="2000">
                <a:solidFill>
                  <a:srgbClr val="FFFFFF"/>
                </a:solidFill>
              </a:rPr>
              <a:t> Sep. 2019</a:t>
            </a:r>
            <a:endParaRPr sz="20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0" name="Google Shape;80;p17"/>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1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4" name="Google Shape;84;p18"/>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18"/>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1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1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0"/>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92" name="Google Shape;92;p2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3"/>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3"/>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Erik Learned-Miller and TAs</a:t>
            </a:r>
            <a:br>
              <a:rPr lang="en" sz="1800">
                <a:solidFill>
                  <a:srgbClr val="FFFFFF"/>
                </a:solidFill>
              </a:rPr>
            </a:br>
            <a:r>
              <a:rPr lang="en" sz="1200">
                <a:solidFill>
                  <a:srgbClr val="FFFFFF"/>
                </a:solidFill>
              </a:rPr>
              <a:t>Slides adapted from Fei-Fei Li &amp; Andrej Karpathy &amp; Justin Johnson</a:t>
            </a:r>
            <a:endParaRPr sz="1200">
              <a:solidFill>
                <a:srgbClr val="FFFFFF"/>
              </a:solidFill>
            </a:endParaRPr>
          </a:p>
        </p:txBody>
      </p:sp>
      <p:sp>
        <p:nvSpPr>
          <p:cNvPr id="105" name="Google Shape;105;p23"/>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106" name="Google Shape;106;p2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3"/>
          <p:cNvSpPr txBox="1"/>
          <p:nvPr/>
        </p:nvSpPr>
        <p:spPr>
          <a:xfrm>
            <a:off x="75359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Sept 5, 2019</a:t>
            </a:r>
            <a:endParaRPr sz="20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 name="Google Shape;20;p3"/>
          <p:cNvSpPr txBox="1"/>
          <p:nvPr>
            <p:ph idx="1" type="body"/>
          </p:nvPr>
        </p:nvSpPr>
        <p:spPr>
          <a:xfrm>
            <a:off x="457200" y="1200150"/>
            <a:ext cx="8229600"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sp>
        <p:nvSpPr>
          <p:cNvPr id="109" name="Google Shape;109;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0" name="Google Shape;110;p24"/>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1" name="Google Shape;111;p24"/>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2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4" name="Google Shape;114;p25"/>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5"/>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5"/>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9" name="Google Shape;119;p26"/>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27"/>
          <p:cNvSpPr txBox="1"/>
          <p:nvPr>
            <p:ph idx="1" type="body"/>
          </p:nvPr>
        </p:nvSpPr>
        <p:spPr>
          <a:xfrm>
            <a:off x="457200" y="4406309"/>
            <a:ext cx="8229600" cy="5196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22" name="Google Shape;122;p27"/>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 name="Google Shape;24;p4"/>
          <p:cNvSpPr txBox="1"/>
          <p:nvPr>
            <p:ph idx="1" type="body"/>
          </p:nvPr>
        </p:nvSpPr>
        <p:spPr>
          <a:xfrm>
            <a:off x="457200"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2" type="body"/>
          </p:nvPr>
        </p:nvSpPr>
        <p:spPr>
          <a:xfrm>
            <a:off x="4692274" y="1200150"/>
            <a:ext cx="3994526" cy="3725681"/>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25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9" name="Google Shape;29;p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4406309"/>
            <a:ext cx="8229600" cy="519520"/>
          </a:xfrm>
          <a:prstGeom prst="rect">
            <a:avLst/>
          </a:prstGeom>
          <a:noFill/>
          <a:ln>
            <a:noFill/>
          </a:ln>
        </p:spPr>
        <p:txBody>
          <a:bodyPr anchorCtr="0" anchor="ctr"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32" name="Google Shape;32;p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9"/>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
        <p:nvSpPr>
          <p:cNvPr id="45" name="Google Shape;45;p9"/>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46" name="Google Shape;46;p9"/>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9"/>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a:t>
            </a:r>
            <a:r>
              <a:rPr lang="en" sz="2000">
                <a:solidFill>
                  <a:srgbClr val="FFFFFF"/>
                </a:solidFill>
              </a:rPr>
              <a:t> Sep. 2019</a:t>
            </a:r>
            <a:endParaRPr sz="200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 name="Google Shape;50;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1" name="Google Shape;51;p1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6" name="Google Shape;56;p1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91" y="4749851"/>
            <a:ext cx="548700" cy="393525"/>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9" name="Google Shape;9;p1"/>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
          <p:cNvSpPr txBox="1"/>
          <p:nvPr/>
        </p:nvSpPr>
        <p:spPr>
          <a:xfrm>
            <a:off x="73835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5</a:t>
            </a:r>
            <a:r>
              <a:rPr lang="en" sz="2000">
                <a:solidFill>
                  <a:schemeClr val="lt1"/>
                </a:solidFill>
              </a:rPr>
              <a:t> Sep. 2019</a:t>
            </a:r>
            <a:endParaRPr sz="2000">
              <a:solidFill>
                <a:srgbClr val="FFFFFF"/>
              </a:solidFill>
            </a:endParaRPr>
          </a:p>
        </p:txBody>
      </p:sp>
      <p:sp>
        <p:nvSpPr>
          <p:cNvPr id="11" name="Google Shape;11;p1"/>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Erik Learned-Miller and TAs</a:t>
            </a:r>
            <a:br>
              <a:rPr lang="en" sz="1200">
                <a:solidFill>
                  <a:schemeClr val="lt1"/>
                </a:solidFill>
              </a:rPr>
            </a:br>
            <a:r>
              <a:rPr lang="en" sz="1200">
                <a:solidFill>
                  <a:schemeClr val="lt1"/>
                </a:solidFill>
              </a:rPr>
              <a:t>Some slides kindly provided by Fei-Fei Li, Andrej Karpathy, Justin Johnson</a:t>
            </a:r>
            <a:endParaRPr sz="1800">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5" name="Shape 35"/>
        <p:cNvGrpSpPr/>
        <p:nvPr/>
      </p:nvGrpSpPr>
      <p:grpSpPr>
        <a:xfrm>
          <a:off x="0" y="0"/>
          <a:ext cx="0" cy="0"/>
          <a:chOff x="0" y="0"/>
          <a:chExt cx="0" cy="0"/>
        </a:xfrm>
      </p:grpSpPr>
      <p:sp>
        <p:nvSpPr>
          <p:cNvPr id="36" name="Google Shape;36;p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39" name="Google Shape;39;p8"/>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txBox="1"/>
          <p:nvPr/>
        </p:nvSpPr>
        <p:spPr>
          <a:xfrm>
            <a:off x="76883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a:t>
            </a:r>
            <a:r>
              <a:rPr lang="en" sz="2000">
                <a:solidFill>
                  <a:srgbClr val="FFFFFF"/>
                </a:solidFill>
              </a:rPr>
              <a:t> Jan 2019</a:t>
            </a:r>
            <a:endParaRPr sz="2000">
              <a:solidFill>
                <a:srgbClr val="FFFFFF"/>
              </a:solidFill>
            </a:endParaRPr>
          </a:p>
        </p:txBody>
      </p:sp>
      <p:sp>
        <p:nvSpPr>
          <p:cNvPr id="41" name="Google Shape;41;p8"/>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Erik Learned-Miller and TAs</a:t>
            </a:r>
            <a:br>
              <a:rPr lang="en" sz="1200">
                <a:solidFill>
                  <a:srgbClr val="FFFFFF"/>
                </a:solidFill>
              </a:rPr>
            </a:br>
            <a:r>
              <a:rPr lang="en" sz="1200">
                <a:solidFill>
                  <a:srgbClr val="FFFFFF"/>
                </a:solidFill>
              </a:rPr>
              <a:t>Some slides kindly provided by Fei-Fei Li, Andrej Karpathy, Justin Johnson</a:t>
            </a:r>
            <a:endParaRPr sz="1200">
              <a:solidFill>
                <a:srgbClr val="FFFFFF"/>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1 -</a:t>
            </a:r>
            <a:endParaRPr sz="2000">
              <a:solidFill>
                <a:srgbClr val="FFFFFF"/>
              </a:solidFill>
            </a:endParaRPr>
          </a:p>
        </p:txBody>
      </p:sp>
      <p:sp>
        <p:nvSpPr>
          <p:cNvPr id="69" name="Google Shape;69;p15"/>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5"/>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Erik Learned-Miller and TAs</a:t>
            </a:r>
            <a:br>
              <a:rPr lang="en" sz="1200">
                <a:solidFill>
                  <a:schemeClr val="lt1"/>
                </a:solidFill>
              </a:rPr>
            </a:br>
            <a:r>
              <a:rPr lang="en" sz="1200">
                <a:solidFill>
                  <a:schemeClr val="lt1"/>
                </a:solidFill>
              </a:rPr>
              <a:t>Some slides kindly provided by Fei-Fei Li, Andrej Karpathy, Justin Johnson</a:t>
            </a:r>
            <a:endParaRPr sz="1800">
              <a:solidFill>
                <a:srgbClr val="FFFFFF"/>
              </a:solidFill>
            </a:endParaRPr>
          </a:p>
        </p:txBody>
      </p:sp>
      <p:sp>
        <p:nvSpPr>
          <p:cNvPr id="71" name="Google Shape;71;p15"/>
          <p:cNvSpPr txBox="1"/>
          <p:nvPr/>
        </p:nvSpPr>
        <p:spPr>
          <a:xfrm>
            <a:off x="7488275" y="462412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 Sep. 2019</a:t>
            </a:r>
            <a:endParaRPr sz="2000">
              <a:solidFill>
                <a:srgbClr val="FFFFFF"/>
              </a:solidFil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5" name="Shape 95"/>
        <p:cNvGrpSpPr/>
        <p:nvPr/>
      </p:nvGrpSpPr>
      <p:grpSpPr>
        <a:xfrm>
          <a:off x="0" y="0"/>
          <a:ext cx="0" cy="0"/>
          <a:chOff x="0" y="0"/>
          <a:chExt cx="0" cy="0"/>
        </a:xfrm>
      </p:grpSpPr>
      <p:sp>
        <p:nvSpPr>
          <p:cNvPr id="96" name="Google Shape;96;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2"/>
          <p:cNvSpPr/>
          <p:nvPr/>
        </p:nvSpPr>
        <p:spPr>
          <a:xfrm>
            <a:off x="0" y="4624125"/>
            <a:ext cx="9144000" cy="529200"/>
          </a:xfrm>
          <a:prstGeom prst="rect">
            <a:avLst/>
          </a:prstGeom>
          <a:solidFill>
            <a:srgbClr val="8C1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2"/>
          <p:cNvSpPr txBox="1"/>
          <p:nvPr/>
        </p:nvSpPr>
        <p:spPr>
          <a:xfrm>
            <a:off x="53261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Lecture 2 -</a:t>
            </a:r>
            <a:endParaRPr sz="2000">
              <a:solidFill>
                <a:srgbClr val="FFFFFF"/>
              </a:solidFill>
            </a:endParaRPr>
          </a:p>
        </p:txBody>
      </p:sp>
      <p:sp>
        <p:nvSpPr>
          <p:cNvPr id="99" name="Google Shape;99;p22"/>
          <p:cNvSpPr txBox="1"/>
          <p:nvPr>
            <p:ph idx="2" type="sldNum"/>
          </p:nvPr>
        </p:nvSpPr>
        <p:spPr>
          <a:xfrm>
            <a:off x="6655689" y="4667850"/>
            <a:ext cx="548700" cy="393600"/>
          </a:xfrm>
          <a:prstGeom prst="rect">
            <a:avLst/>
          </a:prstGeom>
          <a:noFill/>
          <a:ln>
            <a:noFill/>
          </a:ln>
        </p:spPr>
        <p:txBody>
          <a:bodyPr anchorCtr="0" anchor="ctr" bIns="91425" lIns="91425" spcFirstLastPara="1" rIns="91425" wrap="square" tIns="91425">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2"/>
          <p:cNvSpPr txBox="1"/>
          <p:nvPr/>
        </p:nvSpPr>
        <p:spPr>
          <a:xfrm>
            <a:off x="7535900" y="4617975"/>
            <a:ext cx="3501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5</a:t>
            </a:r>
            <a:r>
              <a:rPr lang="en" sz="2000">
                <a:solidFill>
                  <a:srgbClr val="FFFFFF"/>
                </a:solidFill>
              </a:rPr>
              <a:t> Sep 2019</a:t>
            </a:r>
            <a:endParaRPr sz="2000">
              <a:solidFill>
                <a:srgbClr val="FFFFFF"/>
              </a:solidFill>
            </a:endParaRPr>
          </a:p>
        </p:txBody>
      </p:sp>
      <p:sp>
        <p:nvSpPr>
          <p:cNvPr id="101" name="Google Shape;101;p22"/>
          <p:cNvSpPr txBox="1"/>
          <p:nvPr/>
        </p:nvSpPr>
        <p:spPr>
          <a:xfrm>
            <a:off x="72200" y="4624125"/>
            <a:ext cx="5250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Erik Learned-Miller and TAs</a:t>
            </a:r>
            <a:br>
              <a:rPr lang="en" sz="1800">
                <a:solidFill>
                  <a:srgbClr val="FFFFFF"/>
                </a:solidFill>
              </a:rPr>
            </a:br>
            <a:r>
              <a:rPr lang="en" sz="1200">
                <a:solidFill>
                  <a:srgbClr val="FFFFFF"/>
                </a:solidFill>
              </a:rPr>
              <a:t>Slides adapted from Fei-Fei Li &amp; Andrej Karpathy &amp; Justin Johnson</a:t>
            </a:r>
            <a:endParaRPr sz="1200">
              <a:solidFill>
                <a:srgbClr val="FFFFFF"/>
              </a:solidFill>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compsci682-fa18.github.io/" TargetMode="Externa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9.png"/><Relationship Id="rId10" Type="http://schemas.openxmlformats.org/officeDocument/2006/relationships/image" Target="../media/image37.png"/><Relationship Id="rId9" Type="http://schemas.openxmlformats.org/officeDocument/2006/relationships/image" Target="../media/image39.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29.png"/><Relationship Id="rId10"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9"/>
          <p:cNvSpPr txBox="1"/>
          <p:nvPr/>
        </p:nvSpPr>
        <p:spPr>
          <a:xfrm>
            <a:off x="170825" y="1411100"/>
            <a:ext cx="88728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Helvetica Neue"/>
                <a:ea typeface="Helvetica Neue"/>
                <a:cs typeface="Helvetica Neue"/>
                <a:sym typeface="Helvetica Neue"/>
              </a:rPr>
              <a:t>Lecture 2:</a:t>
            </a:r>
            <a:endParaRPr sz="4800">
              <a:latin typeface="Helvetica Neue"/>
              <a:ea typeface="Helvetica Neue"/>
              <a:cs typeface="Helvetica Neue"/>
              <a:sym typeface="Helvetica Neue"/>
            </a:endParaRPr>
          </a:p>
          <a:p>
            <a:pPr indent="0" lvl="0" marL="0" rtl="0" algn="ctr">
              <a:spcBef>
                <a:spcPts val="0"/>
              </a:spcBef>
              <a:spcAft>
                <a:spcPts val="0"/>
              </a:spcAft>
              <a:buNone/>
            </a:pPr>
            <a:r>
              <a:rPr lang="en" sz="4800">
                <a:latin typeface="Helvetica Neue"/>
                <a:ea typeface="Helvetica Neue"/>
                <a:cs typeface="Helvetica Neue"/>
                <a:sym typeface="Helvetica Neue"/>
              </a:rPr>
              <a:t>Nearest Neighbor and</a:t>
            </a:r>
            <a:br>
              <a:rPr lang="en" sz="4800">
                <a:latin typeface="Helvetica Neue"/>
                <a:ea typeface="Helvetica Neue"/>
                <a:cs typeface="Helvetica Neue"/>
                <a:sym typeface="Helvetica Neue"/>
              </a:rPr>
            </a:br>
            <a:r>
              <a:rPr lang="en" sz="4800">
                <a:latin typeface="Helvetica Neue"/>
                <a:ea typeface="Helvetica Neue"/>
                <a:cs typeface="Helvetica Neue"/>
                <a:sym typeface="Helvetica Neue"/>
              </a:rPr>
              <a:t>Linear Classification</a:t>
            </a:r>
            <a:endParaRPr sz="4800">
              <a:latin typeface="Helvetica Neue"/>
              <a:ea typeface="Helvetica Neue"/>
              <a:cs typeface="Helvetica Neue"/>
              <a:sym typeface="Helvetica Neue"/>
            </a:endParaRPr>
          </a:p>
          <a:p>
            <a:pPr indent="0" lvl="0" marL="0" rtl="0" algn="ctr">
              <a:spcBef>
                <a:spcPts val="0"/>
              </a:spcBef>
              <a:spcAft>
                <a:spcPts val="0"/>
              </a:spcAft>
              <a:buNone/>
            </a:pPr>
            <a:r>
              <a:t/>
            </a:r>
            <a:endParaRPr sz="48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38"/>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195" name="Google Shape;195;p38"/>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 each image is tiny: 32x32</a:t>
            </a:r>
            <a:endParaRPr sz="1800"/>
          </a:p>
          <a:p>
            <a:pPr indent="0" lvl="0" marL="0" rtl="0" algn="l">
              <a:spcBef>
                <a:spcPts val="0"/>
              </a:spcBef>
              <a:spcAft>
                <a:spcPts val="0"/>
              </a:spcAft>
              <a:buNone/>
            </a:pPr>
            <a:r>
              <a:rPr b="1" lang="en" sz="1800"/>
              <a:t>10,000 </a:t>
            </a:r>
            <a:r>
              <a:rPr lang="en" sz="1800"/>
              <a:t>test images.</a:t>
            </a:r>
            <a:endParaRPr sz="1800"/>
          </a:p>
        </p:txBody>
      </p:sp>
      <p:sp>
        <p:nvSpPr>
          <p:cNvPr id="196" name="Google Shape;196;p38"/>
          <p:cNvSpPr/>
          <p:nvPr/>
        </p:nvSpPr>
        <p:spPr>
          <a:xfrm>
            <a:off x="4561950" y="970500"/>
            <a:ext cx="4461600" cy="35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39"/>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203" name="Google Shape;203;p39"/>
          <p:cNvSpPr txBox="1"/>
          <p:nvPr/>
        </p:nvSpPr>
        <p:spPr>
          <a:xfrm>
            <a:off x="4794750" y="363425"/>
            <a:ext cx="41397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For every test image (first column), examples of nearest neighbors in rows</a:t>
            </a:r>
            <a:endParaRPr sz="1800"/>
          </a:p>
        </p:txBody>
      </p:sp>
      <p:sp>
        <p:nvSpPr>
          <p:cNvPr id="204" name="Google Shape;204;p39"/>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a:t>
            </a:r>
            <a:endParaRPr sz="1800"/>
          </a:p>
          <a:p>
            <a:pPr indent="0" lvl="0" marL="0" rtl="0" algn="l">
              <a:spcBef>
                <a:spcPts val="0"/>
              </a:spcBef>
              <a:spcAft>
                <a:spcPts val="0"/>
              </a:spcAft>
              <a:buNone/>
            </a:pPr>
            <a:r>
              <a:rPr b="1" lang="en" sz="1800"/>
              <a:t>10,000 </a:t>
            </a:r>
            <a:r>
              <a:rPr lang="en" sz="1800"/>
              <a:t>test images.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40"/>
          <p:cNvPicPr preferRelativeResize="0"/>
          <p:nvPr/>
        </p:nvPicPr>
        <p:blipFill>
          <a:blip r:embed="rId3">
            <a:alphaModFix/>
          </a:blip>
          <a:stretch>
            <a:fillRect/>
          </a:stretch>
        </p:blipFill>
        <p:spPr>
          <a:xfrm>
            <a:off x="252700" y="1834075"/>
            <a:ext cx="8820975" cy="2513750"/>
          </a:xfrm>
          <a:prstGeom prst="rect">
            <a:avLst/>
          </a:prstGeom>
          <a:noFill/>
          <a:ln>
            <a:noFill/>
          </a:ln>
        </p:spPr>
      </p:pic>
      <p:sp>
        <p:nvSpPr>
          <p:cNvPr id="211" name="Google Shape;211;p40"/>
          <p:cNvSpPr txBox="1"/>
          <p:nvPr/>
        </p:nvSpPr>
        <p:spPr>
          <a:xfrm>
            <a:off x="130625" y="160775"/>
            <a:ext cx="86616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How do we compare the images? What is the </a:t>
            </a:r>
            <a:r>
              <a:rPr b="1" lang="en" sz="2200"/>
              <a:t>distance metric</a:t>
            </a:r>
            <a:r>
              <a:rPr lang="en" sz="2200"/>
              <a:t>?</a:t>
            </a:r>
            <a:endParaRPr sz="2200"/>
          </a:p>
        </p:txBody>
      </p:sp>
      <p:pic>
        <p:nvPicPr>
          <p:cNvPr id="212" name="Google Shape;212;p40"/>
          <p:cNvPicPr preferRelativeResize="0"/>
          <p:nvPr/>
        </p:nvPicPr>
        <p:blipFill>
          <a:blip r:embed="rId4">
            <a:alphaModFix/>
          </a:blip>
          <a:stretch>
            <a:fillRect/>
          </a:stretch>
        </p:blipFill>
        <p:spPr>
          <a:xfrm>
            <a:off x="2906595" y="894300"/>
            <a:ext cx="2476007" cy="673200"/>
          </a:xfrm>
          <a:prstGeom prst="rect">
            <a:avLst/>
          </a:prstGeom>
          <a:noFill/>
          <a:ln>
            <a:noFill/>
          </a:ln>
        </p:spPr>
      </p:pic>
      <p:sp>
        <p:nvSpPr>
          <p:cNvPr id="213" name="Google Shape;213;p40"/>
          <p:cNvSpPr txBox="1"/>
          <p:nvPr/>
        </p:nvSpPr>
        <p:spPr>
          <a:xfrm>
            <a:off x="532575" y="894300"/>
            <a:ext cx="258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L1 distance:</a:t>
            </a:r>
            <a:endParaRPr b="1" sz="2400"/>
          </a:p>
        </p:txBody>
      </p:sp>
      <p:sp>
        <p:nvSpPr>
          <p:cNvPr id="214" name="Google Shape;214;p40"/>
          <p:cNvSpPr txBox="1"/>
          <p:nvPr/>
        </p:nvSpPr>
        <p:spPr>
          <a:xfrm>
            <a:off x="8190500" y="2887475"/>
            <a:ext cx="4836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41"/>
          <p:cNvSpPr txBox="1"/>
          <p:nvPr/>
        </p:nvSpPr>
        <p:spPr>
          <a:xfrm>
            <a:off x="6055100" y="90425"/>
            <a:ext cx="43977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pic>
        <p:nvPicPr>
          <p:cNvPr id="221" name="Google Shape;221;p41"/>
          <p:cNvPicPr preferRelativeResize="0"/>
          <p:nvPr/>
        </p:nvPicPr>
        <p:blipFill>
          <a:blip r:embed="rId3">
            <a:alphaModFix/>
          </a:blip>
          <a:stretch>
            <a:fillRect/>
          </a:stretch>
        </p:blipFill>
        <p:spPr>
          <a:xfrm>
            <a:off x="122300" y="90426"/>
            <a:ext cx="5780400" cy="445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42"/>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228" name="Google Shape;228;p42"/>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229" name="Google Shape;229;p42"/>
          <p:cNvSpPr/>
          <p:nvPr/>
        </p:nvSpPr>
        <p:spPr>
          <a:xfrm>
            <a:off x="261250" y="1055075"/>
            <a:ext cx="5780400" cy="9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2"/>
          <p:cNvSpPr txBox="1"/>
          <p:nvPr/>
        </p:nvSpPr>
        <p:spPr>
          <a:xfrm>
            <a:off x="6131300" y="1065125"/>
            <a:ext cx="31794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remember the training data</a:t>
            </a:r>
            <a:endParaRPr sz="18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43"/>
          <p:cNvPicPr preferRelativeResize="0"/>
          <p:nvPr/>
        </p:nvPicPr>
        <p:blipFill>
          <a:blip r:embed="rId3">
            <a:alphaModFix/>
          </a:blip>
          <a:stretch>
            <a:fillRect/>
          </a:stretch>
        </p:blipFill>
        <p:spPr>
          <a:xfrm>
            <a:off x="116420" y="90426"/>
            <a:ext cx="5780400" cy="4451425"/>
          </a:xfrm>
          <a:prstGeom prst="rect">
            <a:avLst/>
          </a:prstGeom>
          <a:noFill/>
          <a:ln>
            <a:noFill/>
          </a:ln>
        </p:spPr>
      </p:pic>
      <p:sp>
        <p:nvSpPr>
          <p:cNvPr id="237" name="Google Shape;237;p43"/>
          <p:cNvSpPr txBox="1"/>
          <p:nvPr/>
        </p:nvSpPr>
        <p:spPr>
          <a:xfrm>
            <a:off x="6055100" y="90425"/>
            <a:ext cx="4397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Nearest Neighbor classifier</a:t>
            </a:r>
            <a:endParaRPr sz="1800"/>
          </a:p>
        </p:txBody>
      </p:sp>
      <p:sp>
        <p:nvSpPr>
          <p:cNvPr id="238" name="Google Shape;238;p43"/>
          <p:cNvSpPr/>
          <p:nvPr/>
        </p:nvSpPr>
        <p:spPr>
          <a:xfrm>
            <a:off x="350900" y="3185325"/>
            <a:ext cx="5780400" cy="9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txBox="1"/>
          <p:nvPr/>
        </p:nvSpPr>
        <p:spPr>
          <a:xfrm>
            <a:off x="6105325" y="3048825"/>
            <a:ext cx="31794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for every test image:</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find nearest train image with L1 distance</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predict the label of nearest training image</a:t>
            </a:r>
            <a:endParaRPr sz="18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44"/>
          <p:cNvSpPr txBox="1"/>
          <p:nvPr/>
        </p:nvSpPr>
        <p:spPr>
          <a:xfrm>
            <a:off x="180875" y="140675"/>
            <a:ext cx="868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choice of distance is a </a:t>
            </a:r>
            <a:r>
              <a:rPr b="1" lang="en" sz="2400"/>
              <a:t>hyperparameter</a:t>
            </a:r>
            <a:endParaRPr b="1" sz="2400"/>
          </a:p>
          <a:p>
            <a:pPr indent="0" lvl="0" marL="0" rtl="0" algn="l">
              <a:spcBef>
                <a:spcPts val="0"/>
              </a:spcBef>
              <a:spcAft>
                <a:spcPts val="0"/>
              </a:spcAft>
              <a:buNone/>
            </a:pPr>
            <a:r>
              <a:rPr lang="en" sz="2400"/>
              <a:t>common choices:</a:t>
            </a:r>
            <a:endParaRPr sz="2400"/>
          </a:p>
        </p:txBody>
      </p:sp>
      <p:sp>
        <p:nvSpPr>
          <p:cNvPr id="246" name="Google Shape;246;p44"/>
          <p:cNvSpPr txBox="1"/>
          <p:nvPr/>
        </p:nvSpPr>
        <p:spPr>
          <a:xfrm>
            <a:off x="453913" y="1865200"/>
            <a:ext cx="39405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L1 (Manhattan) distance</a:t>
            </a:r>
            <a:endParaRPr sz="2400"/>
          </a:p>
        </p:txBody>
      </p:sp>
      <p:sp>
        <p:nvSpPr>
          <p:cNvPr id="247" name="Google Shape;247;p44"/>
          <p:cNvSpPr txBox="1"/>
          <p:nvPr/>
        </p:nvSpPr>
        <p:spPr>
          <a:xfrm>
            <a:off x="4749588" y="1865200"/>
            <a:ext cx="39405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L2 (Euclidean) distance</a:t>
            </a:r>
            <a:endParaRPr sz="2400"/>
          </a:p>
        </p:txBody>
      </p:sp>
      <p:pic>
        <p:nvPicPr>
          <p:cNvPr id="248" name="Google Shape;248;p44"/>
          <p:cNvPicPr preferRelativeResize="0"/>
          <p:nvPr/>
        </p:nvPicPr>
        <p:blipFill>
          <a:blip r:embed="rId3">
            <a:alphaModFix/>
          </a:blip>
          <a:stretch>
            <a:fillRect/>
          </a:stretch>
        </p:blipFill>
        <p:spPr>
          <a:xfrm>
            <a:off x="800575" y="2659175"/>
            <a:ext cx="2066925" cy="561975"/>
          </a:xfrm>
          <a:prstGeom prst="rect">
            <a:avLst/>
          </a:prstGeom>
          <a:noFill/>
          <a:ln>
            <a:noFill/>
          </a:ln>
        </p:spPr>
      </p:pic>
      <p:pic>
        <p:nvPicPr>
          <p:cNvPr id="249" name="Google Shape;249;p44"/>
          <p:cNvPicPr preferRelativeResize="0"/>
          <p:nvPr/>
        </p:nvPicPr>
        <p:blipFill>
          <a:blip r:embed="rId4">
            <a:alphaModFix/>
          </a:blip>
          <a:stretch>
            <a:fillRect/>
          </a:stretch>
        </p:blipFill>
        <p:spPr>
          <a:xfrm>
            <a:off x="5112988" y="2602025"/>
            <a:ext cx="2495550" cy="67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45"/>
          <p:cNvSpPr txBox="1"/>
          <p:nvPr/>
        </p:nvSpPr>
        <p:spPr>
          <a:xfrm>
            <a:off x="411975" y="301450"/>
            <a:ext cx="81996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k-Nearest Neighbor</a:t>
            </a:r>
            <a:endParaRPr sz="3000"/>
          </a:p>
          <a:p>
            <a:pPr indent="0" lvl="0" marL="0" rtl="0" algn="l">
              <a:spcBef>
                <a:spcPts val="0"/>
              </a:spcBef>
              <a:spcAft>
                <a:spcPts val="0"/>
              </a:spcAft>
              <a:buNone/>
            </a:pPr>
            <a:r>
              <a:rPr lang="en" sz="2400"/>
              <a:t>find the k nearest images, have them vote on the label</a:t>
            </a:r>
            <a:endParaRPr sz="2400"/>
          </a:p>
        </p:txBody>
      </p:sp>
      <p:pic>
        <p:nvPicPr>
          <p:cNvPr id="256" name="Google Shape;256;p45"/>
          <p:cNvPicPr preferRelativeResize="0"/>
          <p:nvPr/>
        </p:nvPicPr>
        <p:blipFill>
          <a:blip r:embed="rId3">
            <a:alphaModFix/>
          </a:blip>
          <a:stretch>
            <a:fillRect/>
          </a:stretch>
        </p:blipFill>
        <p:spPr>
          <a:xfrm>
            <a:off x="120600" y="2118625"/>
            <a:ext cx="2820101" cy="1859761"/>
          </a:xfrm>
          <a:prstGeom prst="rect">
            <a:avLst/>
          </a:prstGeom>
          <a:noFill/>
          <a:ln>
            <a:noFill/>
          </a:ln>
        </p:spPr>
      </p:pic>
      <p:sp>
        <p:nvSpPr>
          <p:cNvPr id="257" name="Google Shape;257;p45"/>
          <p:cNvSpPr txBox="1"/>
          <p:nvPr/>
        </p:nvSpPr>
        <p:spPr>
          <a:xfrm>
            <a:off x="120600" y="169985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258" name="Google Shape;258;p45"/>
          <p:cNvPicPr preferRelativeResize="0"/>
          <p:nvPr/>
        </p:nvPicPr>
        <p:blipFill>
          <a:blip r:embed="rId4">
            <a:alphaModFix/>
          </a:blip>
          <a:stretch>
            <a:fillRect/>
          </a:stretch>
        </p:blipFill>
        <p:spPr>
          <a:xfrm>
            <a:off x="3080751" y="2118624"/>
            <a:ext cx="2817625" cy="1855075"/>
          </a:xfrm>
          <a:prstGeom prst="rect">
            <a:avLst/>
          </a:prstGeom>
          <a:noFill/>
          <a:ln>
            <a:noFill/>
          </a:ln>
        </p:spPr>
      </p:pic>
      <p:sp>
        <p:nvSpPr>
          <p:cNvPr id="259" name="Google Shape;259;p45"/>
          <p:cNvSpPr txBox="1"/>
          <p:nvPr/>
        </p:nvSpPr>
        <p:spPr>
          <a:xfrm>
            <a:off x="3080750" y="169985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260" name="Google Shape;260;p45"/>
          <p:cNvPicPr preferRelativeResize="0"/>
          <p:nvPr/>
        </p:nvPicPr>
        <p:blipFill>
          <a:blip r:embed="rId5">
            <a:alphaModFix/>
          </a:blip>
          <a:stretch>
            <a:fillRect/>
          </a:stretch>
        </p:blipFill>
        <p:spPr>
          <a:xfrm>
            <a:off x="6061900" y="2118625"/>
            <a:ext cx="2820107" cy="1855075"/>
          </a:xfrm>
          <a:prstGeom prst="rect">
            <a:avLst/>
          </a:prstGeom>
          <a:noFill/>
          <a:ln>
            <a:noFill/>
          </a:ln>
        </p:spPr>
      </p:pic>
      <p:sp>
        <p:nvSpPr>
          <p:cNvPr id="261" name="Google Shape;261;p45"/>
          <p:cNvSpPr txBox="1"/>
          <p:nvPr/>
        </p:nvSpPr>
        <p:spPr>
          <a:xfrm>
            <a:off x="6061900" y="170507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
        <p:nvSpPr>
          <p:cNvPr id="262" name="Google Shape;262;p45"/>
          <p:cNvSpPr txBox="1"/>
          <p:nvPr/>
        </p:nvSpPr>
        <p:spPr>
          <a:xfrm>
            <a:off x="2883200" y="4230350"/>
            <a:ext cx="59988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http://en.wikipedia.org/wiki/K-nearest_neighbors_algorithm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46"/>
          <p:cNvPicPr preferRelativeResize="0"/>
          <p:nvPr/>
        </p:nvPicPr>
        <p:blipFill>
          <a:blip r:embed="rId3">
            <a:alphaModFix/>
          </a:blip>
          <a:stretch>
            <a:fillRect/>
          </a:stretch>
        </p:blipFill>
        <p:spPr>
          <a:xfrm>
            <a:off x="307826" y="1193350"/>
            <a:ext cx="8528350" cy="3288225"/>
          </a:xfrm>
          <a:prstGeom prst="rect">
            <a:avLst/>
          </a:prstGeom>
          <a:noFill/>
          <a:ln>
            <a:noFill/>
          </a:ln>
        </p:spPr>
      </p:pic>
      <p:sp>
        <p:nvSpPr>
          <p:cNvPr id="269" name="Google Shape;269;p46"/>
          <p:cNvSpPr txBox="1"/>
          <p:nvPr/>
        </p:nvSpPr>
        <p:spPr>
          <a:xfrm>
            <a:off x="4794750" y="363425"/>
            <a:ext cx="41397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For every test image (first column), examples of nearest neighbors in rows</a:t>
            </a:r>
            <a:endParaRPr sz="1800"/>
          </a:p>
        </p:txBody>
      </p:sp>
      <p:sp>
        <p:nvSpPr>
          <p:cNvPr id="270" name="Google Shape;270;p46"/>
          <p:cNvSpPr txBox="1"/>
          <p:nvPr/>
        </p:nvSpPr>
        <p:spPr>
          <a:xfrm>
            <a:off x="139000" y="-61975"/>
            <a:ext cx="8528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a:t>
            </a:r>
            <a:endParaRPr sz="1800"/>
          </a:p>
          <a:p>
            <a:pPr indent="0" lvl="0" marL="0" rtl="0" algn="l">
              <a:spcBef>
                <a:spcPts val="0"/>
              </a:spcBef>
              <a:spcAft>
                <a:spcPts val="0"/>
              </a:spcAft>
              <a:buNone/>
            </a:pPr>
            <a:r>
              <a:rPr b="1" lang="en" sz="1800"/>
              <a:t>10,000 </a:t>
            </a:r>
            <a:r>
              <a:rPr lang="en" sz="1800"/>
              <a:t>test images.</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47"/>
          <p:cNvSpPr txBox="1"/>
          <p:nvPr/>
        </p:nvSpPr>
        <p:spPr>
          <a:xfrm>
            <a:off x="375300" y="2843525"/>
            <a:ext cx="74121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 what is the accuracy of the nearest neighbor classifier on the training data, when using the Euclidean distance?</a:t>
            </a:r>
            <a:endParaRPr sz="3000">
              <a:solidFill>
                <a:srgbClr val="FF0000"/>
              </a:solidFill>
            </a:endParaRPr>
          </a:p>
        </p:txBody>
      </p:sp>
      <p:pic>
        <p:nvPicPr>
          <p:cNvPr id="277" name="Google Shape;277;p47"/>
          <p:cNvPicPr preferRelativeResize="0"/>
          <p:nvPr/>
        </p:nvPicPr>
        <p:blipFill>
          <a:blip r:embed="rId3">
            <a:alphaModFix/>
          </a:blip>
          <a:stretch>
            <a:fillRect/>
          </a:stretch>
        </p:blipFill>
        <p:spPr>
          <a:xfrm>
            <a:off x="191300" y="538075"/>
            <a:ext cx="2820101" cy="1859761"/>
          </a:xfrm>
          <a:prstGeom prst="rect">
            <a:avLst/>
          </a:prstGeom>
          <a:noFill/>
          <a:ln>
            <a:noFill/>
          </a:ln>
        </p:spPr>
      </p:pic>
      <p:sp>
        <p:nvSpPr>
          <p:cNvPr id="278" name="Google Shape;278;p47"/>
          <p:cNvSpPr txBox="1"/>
          <p:nvPr/>
        </p:nvSpPr>
        <p:spPr>
          <a:xfrm>
            <a:off x="191300" y="11930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279" name="Google Shape;279;p47"/>
          <p:cNvPicPr preferRelativeResize="0"/>
          <p:nvPr/>
        </p:nvPicPr>
        <p:blipFill>
          <a:blip r:embed="rId4">
            <a:alphaModFix/>
          </a:blip>
          <a:stretch>
            <a:fillRect/>
          </a:stretch>
        </p:blipFill>
        <p:spPr>
          <a:xfrm>
            <a:off x="3151451" y="538074"/>
            <a:ext cx="2817625" cy="1855075"/>
          </a:xfrm>
          <a:prstGeom prst="rect">
            <a:avLst/>
          </a:prstGeom>
          <a:noFill/>
          <a:ln>
            <a:noFill/>
          </a:ln>
        </p:spPr>
      </p:pic>
      <p:sp>
        <p:nvSpPr>
          <p:cNvPr id="280" name="Google Shape;280;p47"/>
          <p:cNvSpPr txBox="1"/>
          <p:nvPr/>
        </p:nvSpPr>
        <p:spPr>
          <a:xfrm>
            <a:off x="3151450" y="11930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281" name="Google Shape;281;p47"/>
          <p:cNvPicPr preferRelativeResize="0"/>
          <p:nvPr/>
        </p:nvPicPr>
        <p:blipFill>
          <a:blip r:embed="rId5">
            <a:alphaModFix/>
          </a:blip>
          <a:stretch>
            <a:fillRect/>
          </a:stretch>
        </p:blipFill>
        <p:spPr>
          <a:xfrm>
            <a:off x="6132600" y="538075"/>
            <a:ext cx="2820107" cy="1855075"/>
          </a:xfrm>
          <a:prstGeom prst="rect">
            <a:avLst/>
          </a:prstGeom>
          <a:noFill/>
          <a:ln>
            <a:noFill/>
          </a:ln>
        </p:spPr>
      </p:pic>
      <p:sp>
        <p:nvSpPr>
          <p:cNvPr id="282" name="Google Shape;282;p47"/>
          <p:cNvSpPr txBox="1"/>
          <p:nvPr/>
        </p:nvSpPr>
        <p:spPr>
          <a:xfrm>
            <a:off x="6132600" y="12452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30"/>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 few updates</a:t>
            </a:r>
            <a:endParaRPr sz="3600"/>
          </a:p>
          <a:p>
            <a:pPr indent="-342900" lvl="0" marL="457200" marR="0" rtl="0" algn="l">
              <a:lnSpc>
                <a:spcPct val="100000"/>
              </a:lnSpc>
              <a:spcBef>
                <a:spcPts val="0"/>
              </a:spcBef>
              <a:spcAft>
                <a:spcPts val="0"/>
              </a:spcAft>
              <a:buSzPts val="1800"/>
              <a:buChar char="●"/>
            </a:pPr>
            <a:r>
              <a:rPr lang="en" sz="1800"/>
              <a:t>There will be no midterm!</a:t>
            </a:r>
            <a:endParaRPr sz="1800"/>
          </a:p>
          <a:p>
            <a:pPr indent="-342900" lvl="0" marL="457200" marR="0" rtl="0" algn="l">
              <a:lnSpc>
                <a:spcPct val="100000"/>
              </a:lnSpc>
              <a:spcBef>
                <a:spcPts val="0"/>
              </a:spcBef>
              <a:spcAft>
                <a:spcPts val="0"/>
              </a:spcAft>
              <a:buSzPts val="1800"/>
              <a:buChar char="●"/>
            </a:pPr>
            <a:r>
              <a:rPr lang="en" sz="1800"/>
              <a:t>But there will be a final!</a:t>
            </a:r>
            <a:endParaRPr sz="1800"/>
          </a:p>
          <a:p>
            <a:pPr indent="-342900" lvl="1" marL="914400" marR="0" rtl="0" algn="l">
              <a:lnSpc>
                <a:spcPct val="100000"/>
              </a:lnSpc>
              <a:spcBef>
                <a:spcPts val="0"/>
              </a:spcBef>
              <a:spcAft>
                <a:spcPts val="0"/>
              </a:spcAft>
              <a:buSzPts val="1800"/>
              <a:buChar char="○"/>
            </a:pPr>
            <a:r>
              <a:rPr lang="en" sz="1800"/>
              <a:t>December 16 (to be confirmed) in Totman. 8am-10am.</a:t>
            </a:r>
            <a:endParaRPr sz="1800"/>
          </a:p>
          <a:p>
            <a:pPr indent="-342900" lvl="0" marL="457200" marR="0" rtl="0" algn="l">
              <a:lnSpc>
                <a:spcPct val="100000"/>
              </a:lnSpc>
              <a:spcBef>
                <a:spcPts val="0"/>
              </a:spcBef>
              <a:spcAft>
                <a:spcPts val="0"/>
              </a:spcAft>
              <a:buSzPts val="1800"/>
              <a:buChar char="●"/>
            </a:pPr>
            <a:r>
              <a:rPr lang="en" sz="1800"/>
              <a:t>More on final projects later.</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48"/>
          <p:cNvSpPr txBox="1"/>
          <p:nvPr/>
        </p:nvSpPr>
        <p:spPr>
          <a:xfrm>
            <a:off x="375300" y="2843525"/>
            <a:ext cx="7412100" cy="12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Q2: what is the accuracy of the </a:t>
            </a:r>
            <a:r>
              <a:rPr b="1" lang="en" sz="3000"/>
              <a:t>k-</a:t>
            </a:r>
            <a:r>
              <a:rPr lang="en" sz="3000"/>
              <a:t>nearest neighbor classifier on the training data?</a:t>
            </a:r>
            <a:endParaRPr sz="3000">
              <a:solidFill>
                <a:srgbClr val="FF0000"/>
              </a:solidFill>
            </a:endParaRPr>
          </a:p>
        </p:txBody>
      </p:sp>
      <p:pic>
        <p:nvPicPr>
          <p:cNvPr id="289" name="Google Shape;289;p48"/>
          <p:cNvPicPr preferRelativeResize="0"/>
          <p:nvPr/>
        </p:nvPicPr>
        <p:blipFill>
          <a:blip r:embed="rId3">
            <a:alphaModFix/>
          </a:blip>
          <a:stretch>
            <a:fillRect/>
          </a:stretch>
        </p:blipFill>
        <p:spPr>
          <a:xfrm>
            <a:off x="191300" y="538075"/>
            <a:ext cx="2820101" cy="1859761"/>
          </a:xfrm>
          <a:prstGeom prst="rect">
            <a:avLst/>
          </a:prstGeom>
          <a:noFill/>
          <a:ln>
            <a:noFill/>
          </a:ln>
        </p:spPr>
      </p:pic>
      <p:sp>
        <p:nvSpPr>
          <p:cNvPr id="290" name="Google Shape;290;p48"/>
          <p:cNvSpPr txBox="1"/>
          <p:nvPr/>
        </p:nvSpPr>
        <p:spPr>
          <a:xfrm>
            <a:off x="191300" y="119300"/>
            <a:ext cx="27627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data</a:t>
            </a:r>
            <a:endParaRPr sz="1800"/>
          </a:p>
        </p:txBody>
      </p:sp>
      <p:pic>
        <p:nvPicPr>
          <p:cNvPr id="291" name="Google Shape;291;p48"/>
          <p:cNvPicPr preferRelativeResize="0"/>
          <p:nvPr/>
        </p:nvPicPr>
        <p:blipFill>
          <a:blip r:embed="rId4">
            <a:alphaModFix/>
          </a:blip>
          <a:stretch>
            <a:fillRect/>
          </a:stretch>
        </p:blipFill>
        <p:spPr>
          <a:xfrm>
            <a:off x="3151451" y="538074"/>
            <a:ext cx="2817625" cy="1855075"/>
          </a:xfrm>
          <a:prstGeom prst="rect">
            <a:avLst/>
          </a:prstGeom>
          <a:noFill/>
          <a:ln>
            <a:noFill/>
          </a:ln>
        </p:spPr>
      </p:pic>
      <p:sp>
        <p:nvSpPr>
          <p:cNvPr id="292" name="Google Shape;292;p48"/>
          <p:cNvSpPr txBox="1"/>
          <p:nvPr/>
        </p:nvSpPr>
        <p:spPr>
          <a:xfrm>
            <a:off x="3151450" y="119300"/>
            <a:ext cx="28176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NN classifier</a:t>
            </a:r>
            <a:endParaRPr sz="1800"/>
          </a:p>
        </p:txBody>
      </p:sp>
      <p:pic>
        <p:nvPicPr>
          <p:cNvPr id="293" name="Google Shape;293;p48"/>
          <p:cNvPicPr preferRelativeResize="0"/>
          <p:nvPr/>
        </p:nvPicPr>
        <p:blipFill>
          <a:blip r:embed="rId5">
            <a:alphaModFix/>
          </a:blip>
          <a:stretch>
            <a:fillRect/>
          </a:stretch>
        </p:blipFill>
        <p:spPr>
          <a:xfrm>
            <a:off x="6132600" y="538075"/>
            <a:ext cx="2820107" cy="1855075"/>
          </a:xfrm>
          <a:prstGeom prst="rect">
            <a:avLst/>
          </a:prstGeom>
          <a:noFill/>
          <a:ln>
            <a:noFill/>
          </a:ln>
        </p:spPr>
      </p:pic>
      <p:sp>
        <p:nvSpPr>
          <p:cNvPr id="294" name="Google Shape;294;p48"/>
          <p:cNvSpPr txBox="1"/>
          <p:nvPr/>
        </p:nvSpPr>
        <p:spPr>
          <a:xfrm>
            <a:off x="6132600" y="124522"/>
            <a:ext cx="2820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5-NN classifier</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9"/>
          <p:cNvSpPr txBox="1"/>
          <p:nvPr/>
        </p:nvSpPr>
        <p:spPr>
          <a:xfrm>
            <a:off x="772225" y="733550"/>
            <a:ext cx="7827000" cy="3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the best </a:t>
            </a:r>
            <a:r>
              <a:rPr b="1" lang="en" sz="3000"/>
              <a:t>distance</a:t>
            </a:r>
            <a:r>
              <a:rPr lang="en" sz="3000"/>
              <a:t> to use?</a:t>
            </a:r>
            <a:endParaRPr sz="3000"/>
          </a:p>
          <a:p>
            <a:pPr indent="0" lvl="0" marL="0" rtl="0" algn="l">
              <a:spcBef>
                <a:spcPts val="0"/>
              </a:spcBef>
              <a:spcAft>
                <a:spcPts val="0"/>
              </a:spcAft>
              <a:buNone/>
            </a:pPr>
            <a:r>
              <a:rPr lang="en" sz="3000"/>
              <a:t>What is the best value of </a:t>
            </a:r>
            <a:r>
              <a:rPr b="1" lang="en" sz="3000"/>
              <a:t>k</a:t>
            </a:r>
            <a:r>
              <a:rPr lang="en" sz="3000"/>
              <a:t> to use?</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i.e. how do we set the </a:t>
            </a:r>
            <a:r>
              <a:rPr b="1" lang="en" sz="3000"/>
              <a:t>hyperparameters</a:t>
            </a:r>
            <a:r>
              <a:rPr lang="en" sz="3000"/>
              <a:t>?</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50"/>
          <p:cNvSpPr txBox="1"/>
          <p:nvPr/>
        </p:nvSpPr>
        <p:spPr>
          <a:xfrm>
            <a:off x="772225" y="733550"/>
            <a:ext cx="7827000" cy="3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the best </a:t>
            </a:r>
            <a:r>
              <a:rPr b="1" lang="en" sz="3000"/>
              <a:t>distance</a:t>
            </a:r>
            <a:r>
              <a:rPr lang="en" sz="3000"/>
              <a:t> to use?</a:t>
            </a:r>
            <a:endParaRPr sz="3000"/>
          </a:p>
          <a:p>
            <a:pPr indent="0" lvl="0" marL="0" rtl="0" algn="l">
              <a:spcBef>
                <a:spcPts val="0"/>
              </a:spcBef>
              <a:spcAft>
                <a:spcPts val="0"/>
              </a:spcAft>
              <a:buNone/>
            </a:pPr>
            <a:r>
              <a:rPr lang="en" sz="3000"/>
              <a:t>What is the best value of </a:t>
            </a:r>
            <a:r>
              <a:rPr b="1" lang="en" sz="3000"/>
              <a:t>k</a:t>
            </a:r>
            <a:r>
              <a:rPr lang="en" sz="3000"/>
              <a:t> to use?</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i.e. how do we set the </a:t>
            </a:r>
            <a:r>
              <a:rPr b="1" lang="en" sz="3000"/>
              <a:t>hyperparameters</a:t>
            </a:r>
            <a:r>
              <a:rPr lang="en" sz="3000"/>
              <a:t>?</a:t>
            </a:r>
            <a:endParaRPr sz="3000"/>
          </a:p>
          <a:p>
            <a:pPr indent="0" lvl="0" marL="0" rtl="0" algn="l">
              <a:spcBef>
                <a:spcPts val="0"/>
              </a:spcBef>
              <a:spcAft>
                <a:spcPts val="0"/>
              </a:spcAft>
              <a:buNone/>
            </a:pPr>
            <a:r>
              <a:t/>
            </a:r>
            <a:endParaRPr sz="3000"/>
          </a:p>
          <a:p>
            <a:pPr indent="0" lvl="0" marL="0" rtl="0" algn="l">
              <a:spcBef>
                <a:spcPts val="0"/>
              </a:spcBef>
              <a:spcAft>
                <a:spcPts val="0"/>
              </a:spcAft>
              <a:buClr>
                <a:schemeClr val="dk1"/>
              </a:buClr>
              <a:buSzPts val="1100"/>
              <a:buFont typeface="Arial"/>
              <a:buNone/>
            </a:pPr>
            <a:r>
              <a:rPr lang="en" sz="2400">
                <a:solidFill>
                  <a:srgbClr val="38761D"/>
                </a:solidFill>
              </a:rPr>
              <a:t>Very problem-dependent. </a:t>
            </a:r>
            <a:endParaRPr sz="2400">
              <a:solidFill>
                <a:srgbClr val="38761D"/>
              </a:solidFill>
            </a:endParaRPr>
          </a:p>
          <a:p>
            <a:pPr indent="0" lvl="0" marL="0" rtl="0" algn="l">
              <a:spcBef>
                <a:spcPts val="0"/>
              </a:spcBef>
              <a:spcAft>
                <a:spcPts val="0"/>
              </a:spcAft>
              <a:buClr>
                <a:schemeClr val="dk1"/>
              </a:buClr>
              <a:buSzPts val="1100"/>
              <a:buFont typeface="Arial"/>
              <a:buNone/>
            </a:pPr>
            <a:r>
              <a:rPr lang="en" sz="2400">
                <a:solidFill>
                  <a:srgbClr val="38761D"/>
                </a:solidFill>
              </a:rPr>
              <a:t>Must try them all out and see what works best.</a:t>
            </a:r>
            <a:endParaRPr sz="2400">
              <a:solidFill>
                <a:srgbClr val="38761D"/>
              </a:solidFill>
            </a:endParaRPr>
          </a:p>
          <a:p>
            <a:pPr indent="0" lvl="0" marL="0" rtl="0" algn="l">
              <a:spcBef>
                <a:spcPts val="0"/>
              </a:spcBef>
              <a:spcAft>
                <a:spcPts val="0"/>
              </a:spcAft>
              <a:buNone/>
            </a:pPr>
            <a:r>
              <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51"/>
          <p:cNvPicPr preferRelativeResize="0"/>
          <p:nvPr/>
        </p:nvPicPr>
        <p:blipFill>
          <a:blip r:embed="rId3">
            <a:alphaModFix/>
          </a:blip>
          <a:stretch>
            <a:fillRect/>
          </a:stretch>
        </p:blipFill>
        <p:spPr>
          <a:xfrm>
            <a:off x="554325" y="1747575"/>
            <a:ext cx="7905750" cy="1152525"/>
          </a:xfrm>
          <a:prstGeom prst="rect">
            <a:avLst/>
          </a:prstGeom>
          <a:noFill/>
          <a:ln>
            <a:noFill/>
          </a:ln>
        </p:spPr>
      </p:pic>
      <p:sp>
        <p:nvSpPr>
          <p:cNvPr id="313" name="Google Shape;313;p51"/>
          <p:cNvSpPr/>
          <p:nvPr/>
        </p:nvSpPr>
        <p:spPr>
          <a:xfrm>
            <a:off x="422025" y="2157875"/>
            <a:ext cx="8209500" cy="98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51"/>
          <p:cNvCxnSpPr/>
          <p:nvPr/>
        </p:nvCxnSpPr>
        <p:spPr>
          <a:xfrm flipH="1" rot="10800000">
            <a:off x="3416450" y="1025675"/>
            <a:ext cx="4330800" cy="603000"/>
          </a:xfrm>
          <a:prstGeom prst="bentConnector3">
            <a:avLst>
              <a:gd fmla="val -232" name="adj1"/>
            </a:avLst>
          </a:prstGeom>
          <a:noFill/>
          <a:ln cap="flat" cmpd="sng" w="19050">
            <a:solidFill>
              <a:schemeClr val="dk2"/>
            </a:solidFill>
            <a:prstDash val="solid"/>
            <a:round/>
            <a:headEnd len="med" w="med" type="none"/>
            <a:tailEnd len="med" w="med" type="none"/>
          </a:ln>
        </p:spPr>
      </p:cxnSp>
      <p:cxnSp>
        <p:nvCxnSpPr>
          <p:cNvPr id="315" name="Google Shape;315;p51"/>
          <p:cNvCxnSpPr/>
          <p:nvPr/>
        </p:nvCxnSpPr>
        <p:spPr>
          <a:xfrm>
            <a:off x="7737225" y="1035825"/>
            <a:ext cx="0" cy="532500"/>
          </a:xfrm>
          <a:prstGeom prst="straightConnector1">
            <a:avLst/>
          </a:prstGeom>
          <a:noFill/>
          <a:ln cap="flat" cmpd="sng" w="19050">
            <a:solidFill>
              <a:schemeClr val="dk2"/>
            </a:solidFill>
            <a:prstDash val="solid"/>
            <a:round/>
            <a:headEnd len="med" w="med" type="none"/>
            <a:tailEnd len="med" w="med" type="triangle"/>
          </a:ln>
        </p:spPr>
      </p:cxnSp>
      <p:sp>
        <p:nvSpPr>
          <p:cNvPr id="316" name="Google Shape;316;p51"/>
          <p:cNvSpPr txBox="1"/>
          <p:nvPr/>
        </p:nvSpPr>
        <p:spPr>
          <a:xfrm>
            <a:off x="1215850" y="95500"/>
            <a:ext cx="8289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Try out what hyperparameters work best on test set.</a:t>
            </a:r>
            <a:endParaRPr sz="1800"/>
          </a:p>
          <a:p>
            <a:pPr indent="0" lvl="0" marL="0" rtl="0" algn="l">
              <a:spcBef>
                <a:spcPts val="0"/>
              </a:spcBef>
              <a:spcAft>
                <a:spcPts val="0"/>
              </a:spcAft>
              <a:buNone/>
            </a:pPr>
            <a:r>
              <a:t/>
            </a:r>
            <a:endParaRPr sz="18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52"/>
          <p:cNvPicPr preferRelativeResize="0"/>
          <p:nvPr/>
        </p:nvPicPr>
        <p:blipFill>
          <a:blip r:embed="rId3">
            <a:alphaModFix/>
          </a:blip>
          <a:stretch>
            <a:fillRect/>
          </a:stretch>
        </p:blipFill>
        <p:spPr>
          <a:xfrm>
            <a:off x="554325" y="1747575"/>
            <a:ext cx="7905750" cy="1152525"/>
          </a:xfrm>
          <a:prstGeom prst="rect">
            <a:avLst/>
          </a:prstGeom>
          <a:noFill/>
          <a:ln>
            <a:noFill/>
          </a:ln>
        </p:spPr>
      </p:pic>
      <p:sp>
        <p:nvSpPr>
          <p:cNvPr id="323" name="Google Shape;323;p52"/>
          <p:cNvSpPr/>
          <p:nvPr/>
        </p:nvSpPr>
        <p:spPr>
          <a:xfrm>
            <a:off x="422025" y="2157875"/>
            <a:ext cx="8209500" cy="98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52"/>
          <p:cNvCxnSpPr/>
          <p:nvPr/>
        </p:nvCxnSpPr>
        <p:spPr>
          <a:xfrm flipH="1" rot="10800000">
            <a:off x="3416450" y="1025675"/>
            <a:ext cx="4330800" cy="603000"/>
          </a:xfrm>
          <a:prstGeom prst="bentConnector3">
            <a:avLst>
              <a:gd fmla="val -232" name="adj1"/>
            </a:avLst>
          </a:prstGeom>
          <a:noFill/>
          <a:ln cap="flat" cmpd="sng" w="19050">
            <a:solidFill>
              <a:schemeClr val="dk2"/>
            </a:solidFill>
            <a:prstDash val="solid"/>
            <a:round/>
            <a:headEnd len="med" w="med" type="none"/>
            <a:tailEnd len="med" w="med" type="none"/>
          </a:ln>
        </p:spPr>
      </p:cxnSp>
      <p:cxnSp>
        <p:nvCxnSpPr>
          <p:cNvPr id="325" name="Google Shape;325;p52"/>
          <p:cNvCxnSpPr/>
          <p:nvPr/>
        </p:nvCxnSpPr>
        <p:spPr>
          <a:xfrm>
            <a:off x="7737225" y="1035825"/>
            <a:ext cx="0" cy="532500"/>
          </a:xfrm>
          <a:prstGeom prst="straightConnector1">
            <a:avLst/>
          </a:prstGeom>
          <a:noFill/>
          <a:ln cap="flat" cmpd="sng" w="19050">
            <a:solidFill>
              <a:schemeClr val="dk2"/>
            </a:solidFill>
            <a:prstDash val="solid"/>
            <a:round/>
            <a:headEnd len="med" w="med" type="none"/>
            <a:tailEnd len="med" w="med" type="triangle"/>
          </a:ln>
        </p:spPr>
      </p:cxnSp>
      <p:sp>
        <p:nvSpPr>
          <p:cNvPr id="326" name="Google Shape;326;p52"/>
          <p:cNvSpPr txBox="1"/>
          <p:nvPr/>
        </p:nvSpPr>
        <p:spPr>
          <a:xfrm>
            <a:off x="1215850" y="95500"/>
            <a:ext cx="82899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Trying out what hyperparameters work best on test set:</a:t>
            </a:r>
            <a:endParaRPr sz="1800"/>
          </a:p>
          <a:p>
            <a:pPr indent="0" lvl="0" marL="0" rtl="0" algn="l">
              <a:spcBef>
                <a:spcPts val="0"/>
              </a:spcBef>
              <a:spcAft>
                <a:spcPts val="0"/>
              </a:spcAft>
              <a:buNone/>
            </a:pPr>
            <a:r>
              <a:rPr lang="en" sz="1800">
                <a:solidFill>
                  <a:srgbClr val="FF0000"/>
                </a:solidFill>
              </a:rPr>
              <a:t>Very bad idea. The test set is a proxy for the generalization performance!</a:t>
            </a:r>
            <a:endParaRPr sz="1800">
              <a:solidFill>
                <a:srgbClr val="FF0000"/>
              </a:solidFill>
            </a:endParaRPr>
          </a:p>
          <a:p>
            <a:pPr indent="0" lvl="0" marL="0" rtl="0" algn="l">
              <a:spcBef>
                <a:spcPts val="0"/>
              </a:spcBef>
              <a:spcAft>
                <a:spcPts val="0"/>
              </a:spcAft>
              <a:buNone/>
            </a:pPr>
            <a:r>
              <a:rPr lang="en" sz="1800">
                <a:solidFill>
                  <a:srgbClr val="FF0000"/>
                </a:solidFill>
              </a:rPr>
              <a:t>Use only </a:t>
            </a:r>
            <a:r>
              <a:rPr b="1" lang="en" sz="1800">
                <a:solidFill>
                  <a:srgbClr val="FF0000"/>
                </a:solidFill>
              </a:rPr>
              <a:t>VERY SPARINGLY,</a:t>
            </a:r>
            <a:r>
              <a:rPr lang="en" sz="1800">
                <a:solidFill>
                  <a:srgbClr val="FF0000"/>
                </a:solidFill>
              </a:rPr>
              <a:t> at the end.</a:t>
            </a:r>
            <a:endParaRPr sz="18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53"/>
          <p:cNvPicPr preferRelativeResize="0"/>
          <p:nvPr/>
        </p:nvPicPr>
        <p:blipFill>
          <a:blip r:embed="rId3">
            <a:alphaModFix/>
          </a:blip>
          <a:stretch>
            <a:fillRect/>
          </a:stretch>
        </p:blipFill>
        <p:spPr>
          <a:xfrm>
            <a:off x="554325" y="1747575"/>
            <a:ext cx="7905750" cy="1152525"/>
          </a:xfrm>
          <a:prstGeom prst="rect">
            <a:avLst/>
          </a:prstGeom>
          <a:noFill/>
          <a:ln>
            <a:noFill/>
          </a:ln>
        </p:spPr>
      </p:pic>
      <p:sp>
        <p:nvSpPr>
          <p:cNvPr id="333" name="Google Shape;333;p53"/>
          <p:cNvSpPr txBox="1"/>
          <p:nvPr/>
        </p:nvSpPr>
        <p:spPr>
          <a:xfrm>
            <a:off x="4753700" y="3484275"/>
            <a:ext cx="39891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1C232"/>
                </a:solidFill>
              </a:rPr>
              <a:t>      Validation data</a:t>
            </a:r>
            <a:endParaRPr sz="2400">
              <a:solidFill>
                <a:srgbClr val="F1C232"/>
              </a:solidFill>
            </a:endParaRPr>
          </a:p>
          <a:p>
            <a:pPr indent="0" lvl="0" marL="0" rtl="0" algn="l">
              <a:spcBef>
                <a:spcPts val="0"/>
              </a:spcBef>
              <a:spcAft>
                <a:spcPts val="0"/>
              </a:spcAft>
              <a:buNone/>
            </a:pPr>
            <a:r>
              <a:rPr lang="en" sz="1800"/>
              <a:t>use to tune hyperparameters</a:t>
            </a:r>
            <a:endParaRPr sz="1800"/>
          </a:p>
          <a:p>
            <a:pPr indent="0" lvl="0" marL="0" rtl="0" algn="l">
              <a:spcBef>
                <a:spcPts val="0"/>
              </a:spcBef>
              <a:spcAft>
                <a:spcPts val="0"/>
              </a:spcAft>
              <a:buNone/>
            </a:pPr>
            <a:r>
              <a:t/>
            </a:r>
            <a:endParaRPr sz="1800"/>
          </a:p>
        </p:txBody>
      </p:sp>
      <p:cxnSp>
        <p:nvCxnSpPr>
          <p:cNvPr id="334" name="Google Shape;334;p53"/>
          <p:cNvCxnSpPr/>
          <p:nvPr/>
        </p:nvCxnSpPr>
        <p:spPr>
          <a:xfrm rot="10800000">
            <a:off x="6380700" y="2994625"/>
            <a:ext cx="0" cy="522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54"/>
          <p:cNvPicPr preferRelativeResize="0"/>
          <p:nvPr/>
        </p:nvPicPr>
        <p:blipFill>
          <a:blip r:embed="rId3">
            <a:alphaModFix/>
          </a:blip>
          <a:stretch>
            <a:fillRect/>
          </a:stretch>
        </p:blipFill>
        <p:spPr>
          <a:xfrm>
            <a:off x="554325" y="1747575"/>
            <a:ext cx="7905750" cy="1152525"/>
          </a:xfrm>
          <a:prstGeom prst="rect">
            <a:avLst/>
          </a:prstGeom>
          <a:noFill/>
          <a:ln>
            <a:noFill/>
          </a:ln>
        </p:spPr>
      </p:pic>
      <p:sp>
        <p:nvSpPr>
          <p:cNvPr id="341" name="Google Shape;341;p54"/>
          <p:cNvSpPr txBox="1"/>
          <p:nvPr/>
        </p:nvSpPr>
        <p:spPr>
          <a:xfrm>
            <a:off x="4753700" y="3484275"/>
            <a:ext cx="39891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Cross-validation</a:t>
            </a:r>
            <a:endParaRPr b="1" sz="2400"/>
          </a:p>
          <a:p>
            <a:pPr indent="0" lvl="0" marL="0" rtl="0" algn="l">
              <a:spcBef>
                <a:spcPts val="0"/>
              </a:spcBef>
              <a:spcAft>
                <a:spcPts val="0"/>
              </a:spcAft>
              <a:buNone/>
            </a:pPr>
            <a:r>
              <a:rPr lang="en" sz="1800"/>
              <a:t>cycle through the choice of which fold is the validation fold, average results.</a:t>
            </a:r>
            <a:endParaRPr sz="1800"/>
          </a:p>
        </p:txBody>
      </p:sp>
      <p:cxnSp>
        <p:nvCxnSpPr>
          <p:cNvPr id="342" name="Google Shape;342;p54"/>
          <p:cNvCxnSpPr/>
          <p:nvPr/>
        </p:nvCxnSpPr>
        <p:spPr>
          <a:xfrm rot="10800000">
            <a:off x="6380700" y="2994625"/>
            <a:ext cx="0" cy="522300"/>
          </a:xfrm>
          <a:prstGeom prst="straightConnector1">
            <a:avLst/>
          </a:prstGeom>
          <a:noFill/>
          <a:ln cap="flat" cmpd="sng" w="9525">
            <a:solidFill>
              <a:schemeClr val="dk2"/>
            </a:solidFill>
            <a:prstDash val="solid"/>
            <a:round/>
            <a:headEnd len="med" w="med" type="none"/>
            <a:tailEnd len="med" w="med" type="triangle"/>
          </a:ln>
        </p:spPr>
      </p:cxnSp>
      <p:cxnSp>
        <p:nvCxnSpPr>
          <p:cNvPr id="343" name="Google Shape;343;p54"/>
          <p:cNvCxnSpPr/>
          <p:nvPr/>
        </p:nvCxnSpPr>
        <p:spPr>
          <a:xfrm rot="10800000">
            <a:off x="5246675" y="3060075"/>
            <a:ext cx="202200" cy="3969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54"/>
          <p:cNvCxnSpPr/>
          <p:nvPr/>
        </p:nvCxnSpPr>
        <p:spPr>
          <a:xfrm rot="10800000">
            <a:off x="4041525" y="3002200"/>
            <a:ext cx="627900" cy="5919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54"/>
          <p:cNvCxnSpPr/>
          <p:nvPr/>
        </p:nvCxnSpPr>
        <p:spPr>
          <a:xfrm rot="10800000">
            <a:off x="2497000" y="2987750"/>
            <a:ext cx="1862100" cy="9744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54"/>
          <p:cNvCxnSpPr/>
          <p:nvPr/>
        </p:nvCxnSpPr>
        <p:spPr>
          <a:xfrm rot="10800000">
            <a:off x="1342500" y="3038475"/>
            <a:ext cx="2973300" cy="1183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55"/>
          <p:cNvSpPr txBox="1"/>
          <p:nvPr/>
        </p:nvSpPr>
        <p:spPr>
          <a:xfrm>
            <a:off x="5698050" y="205625"/>
            <a:ext cx="4692900" cy="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of</a:t>
            </a:r>
            <a:endParaRPr sz="1800"/>
          </a:p>
          <a:p>
            <a:pPr indent="0" lvl="0" marL="0" rtl="0" algn="l">
              <a:spcBef>
                <a:spcPts val="0"/>
              </a:spcBef>
              <a:spcAft>
                <a:spcPts val="0"/>
              </a:spcAft>
              <a:buNone/>
            </a:pPr>
            <a:r>
              <a:rPr lang="en" sz="1800"/>
              <a:t>5-fold cross-validation</a:t>
            </a:r>
            <a:endParaRPr sz="1800"/>
          </a:p>
          <a:p>
            <a:pPr indent="0" lvl="0" marL="0" rtl="0" algn="l">
              <a:spcBef>
                <a:spcPts val="0"/>
              </a:spcBef>
              <a:spcAft>
                <a:spcPts val="0"/>
              </a:spcAft>
              <a:buNone/>
            </a:pPr>
            <a:r>
              <a:rPr lang="en" sz="1800"/>
              <a:t>for the value of </a:t>
            </a:r>
            <a:r>
              <a:rPr b="1" lang="en" sz="1800"/>
              <a:t>k.</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 sz="1800"/>
              <a:t>Each point: single</a:t>
            </a:r>
            <a:endParaRPr sz="1800"/>
          </a:p>
          <a:p>
            <a:pPr indent="0" lvl="0" marL="0" rtl="0" algn="l">
              <a:spcBef>
                <a:spcPts val="0"/>
              </a:spcBef>
              <a:spcAft>
                <a:spcPts val="0"/>
              </a:spcAft>
              <a:buNone/>
            </a:pPr>
            <a:r>
              <a:rPr lang="en" sz="1800"/>
              <a:t>outcome.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line goes</a:t>
            </a:r>
            <a:endParaRPr sz="1800"/>
          </a:p>
          <a:p>
            <a:pPr indent="0" lvl="0" marL="0" rtl="0" algn="l">
              <a:spcBef>
                <a:spcPts val="0"/>
              </a:spcBef>
              <a:spcAft>
                <a:spcPts val="0"/>
              </a:spcAft>
              <a:buNone/>
            </a:pPr>
            <a:r>
              <a:rPr lang="en" sz="1800"/>
              <a:t>through the mean, bars</a:t>
            </a:r>
            <a:endParaRPr sz="1800"/>
          </a:p>
          <a:p>
            <a:pPr indent="0" lvl="0" marL="0" rtl="0" algn="l">
              <a:spcBef>
                <a:spcPts val="0"/>
              </a:spcBef>
              <a:spcAft>
                <a:spcPts val="0"/>
              </a:spcAft>
              <a:buNone/>
            </a:pPr>
            <a:r>
              <a:rPr lang="en" sz="1800"/>
              <a:t>indicated standard</a:t>
            </a:r>
            <a:endParaRPr sz="1800"/>
          </a:p>
          <a:p>
            <a:pPr indent="0" lvl="0" marL="0" rtl="0" algn="l">
              <a:spcBef>
                <a:spcPts val="0"/>
              </a:spcBef>
              <a:spcAft>
                <a:spcPts val="0"/>
              </a:spcAft>
              <a:buNone/>
            </a:pPr>
            <a:r>
              <a:rPr lang="en" sz="1800"/>
              <a:t>deviation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FF0000"/>
                </a:solidFill>
              </a:rPr>
              <a:t>(Seems that k ~= 7 works best</a:t>
            </a:r>
            <a:endParaRPr sz="1800">
              <a:solidFill>
                <a:srgbClr val="FF0000"/>
              </a:solidFill>
            </a:endParaRPr>
          </a:p>
          <a:p>
            <a:pPr indent="0" lvl="0" marL="0" rtl="0" algn="l">
              <a:spcBef>
                <a:spcPts val="0"/>
              </a:spcBef>
              <a:spcAft>
                <a:spcPts val="0"/>
              </a:spcAft>
              <a:buNone/>
            </a:pPr>
            <a:r>
              <a:rPr lang="en" sz="1800">
                <a:solidFill>
                  <a:srgbClr val="FF0000"/>
                </a:solidFill>
              </a:rPr>
              <a:t>for this data)</a:t>
            </a:r>
            <a:endParaRPr sz="1800">
              <a:solidFill>
                <a:srgbClr val="FF0000"/>
              </a:solidFill>
            </a:endParaRPr>
          </a:p>
        </p:txBody>
      </p:sp>
      <p:pic>
        <p:nvPicPr>
          <p:cNvPr id="353" name="Google Shape;353;p55"/>
          <p:cNvPicPr preferRelativeResize="0"/>
          <p:nvPr/>
        </p:nvPicPr>
        <p:blipFill>
          <a:blip r:embed="rId3">
            <a:alphaModFix/>
          </a:blip>
          <a:stretch>
            <a:fillRect/>
          </a:stretch>
        </p:blipFill>
        <p:spPr>
          <a:xfrm>
            <a:off x="459748" y="205625"/>
            <a:ext cx="5097525" cy="4137125"/>
          </a:xfrm>
          <a:prstGeom prst="rect">
            <a:avLst/>
          </a:prstGeom>
          <a:noFill/>
          <a:ln>
            <a:noFill/>
          </a:ln>
        </p:spPr>
      </p:pic>
      <p:cxnSp>
        <p:nvCxnSpPr>
          <p:cNvPr id="354" name="Google Shape;354;p55"/>
          <p:cNvCxnSpPr/>
          <p:nvPr/>
        </p:nvCxnSpPr>
        <p:spPr>
          <a:xfrm>
            <a:off x="1812317" y="64950"/>
            <a:ext cx="0" cy="4308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56"/>
          <p:cNvSpPr txBox="1"/>
          <p:nvPr/>
        </p:nvSpPr>
        <p:spPr>
          <a:xfrm>
            <a:off x="382500" y="295900"/>
            <a:ext cx="81120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k-Nearest Neighbor on </a:t>
            </a:r>
            <a:r>
              <a:rPr i="1" lang="en" sz="2400"/>
              <a:t>raw </a:t>
            </a:r>
            <a:r>
              <a:rPr lang="en" sz="2400"/>
              <a:t>images is </a:t>
            </a:r>
            <a:r>
              <a:rPr b="1" lang="en" sz="2400"/>
              <a:t>never used.</a:t>
            </a:r>
            <a:endParaRPr b="1" sz="2400"/>
          </a:p>
        </p:txBody>
      </p:sp>
      <p:sp>
        <p:nvSpPr>
          <p:cNvPr id="361" name="Google Shape;361;p56"/>
          <p:cNvSpPr txBox="1"/>
          <p:nvPr/>
        </p:nvSpPr>
        <p:spPr>
          <a:xfrm>
            <a:off x="505200" y="866050"/>
            <a:ext cx="7845000" cy="124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terrible performance at test time</a:t>
            </a:r>
            <a:endParaRPr sz="2400"/>
          </a:p>
          <a:p>
            <a:pPr indent="-381000" lvl="0" marL="457200" rtl="0" algn="l">
              <a:spcBef>
                <a:spcPts val="0"/>
              </a:spcBef>
              <a:spcAft>
                <a:spcPts val="0"/>
              </a:spcAft>
              <a:buSzPts val="2400"/>
              <a:buChar char="-"/>
            </a:pPr>
            <a:r>
              <a:rPr lang="en" sz="2400"/>
              <a:t>distance metrics on level of whole images can be very unintuitive</a:t>
            </a:r>
            <a:endParaRPr sz="2400"/>
          </a:p>
        </p:txBody>
      </p:sp>
      <p:sp>
        <p:nvSpPr>
          <p:cNvPr id="362" name="Google Shape;362;p56"/>
          <p:cNvSpPr txBox="1"/>
          <p:nvPr/>
        </p:nvSpPr>
        <p:spPr>
          <a:xfrm>
            <a:off x="1675200" y="4124125"/>
            <a:ext cx="62448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(all 3 images have same L2 distance to the one on the left)</a:t>
            </a:r>
            <a:endParaRPr sz="1800"/>
          </a:p>
        </p:txBody>
      </p:sp>
      <p:pic>
        <p:nvPicPr>
          <p:cNvPr id="363" name="Google Shape;363;p56"/>
          <p:cNvPicPr preferRelativeResize="0"/>
          <p:nvPr/>
        </p:nvPicPr>
        <p:blipFill>
          <a:blip r:embed="rId3">
            <a:alphaModFix/>
          </a:blip>
          <a:stretch>
            <a:fillRect/>
          </a:stretch>
        </p:blipFill>
        <p:spPr>
          <a:xfrm>
            <a:off x="873300" y="2133700"/>
            <a:ext cx="7670800" cy="2109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57"/>
          <p:cNvSpPr txBox="1"/>
          <p:nvPr/>
        </p:nvSpPr>
        <p:spPr>
          <a:xfrm>
            <a:off x="80375" y="130625"/>
            <a:ext cx="89331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Before moving on </a:t>
            </a:r>
            <a:endParaRPr sz="3000"/>
          </a:p>
        </p:txBody>
      </p:sp>
      <p:sp>
        <p:nvSpPr>
          <p:cNvPr id="370" name="Google Shape;370;p57"/>
          <p:cNvSpPr txBox="1"/>
          <p:nvPr/>
        </p:nvSpPr>
        <p:spPr>
          <a:xfrm>
            <a:off x="271300" y="934500"/>
            <a:ext cx="8591400" cy="343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K-NN: the Rodney Dangerfield of classifiers</a:t>
            </a:r>
            <a:endParaRPr sz="1800"/>
          </a:p>
          <a:p>
            <a:pPr indent="0" lvl="0" marL="45720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Convergence of K-NN to the Bayes error rate.</a:t>
            </a:r>
            <a:endParaRPr sz="1800"/>
          </a:p>
          <a:p>
            <a:pPr indent="-342900" lvl="0" marL="457200" rtl="0" algn="l">
              <a:spcBef>
                <a:spcPts val="0"/>
              </a:spcBef>
              <a:spcAft>
                <a:spcPts val="0"/>
              </a:spcAft>
              <a:buSzPts val="1800"/>
              <a:buChar char="-"/>
            </a:pPr>
            <a:r>
              <a:rPr lang="en" sz="1800"/>
              <a:t>Universality of K-NN.</a:t>
            </a:r>
            <a:endParaRPr sz="1800"/>
          </a:p>
        </p:txBody>
      </p:sp>
      <p:pic>
        <p:nvPicPr>
          <p:cNvPr id="371" name="Google Shape;371;p57"/>
          <p:cNvPicPr preferRelativeResize="0"/>
          <p:nvPr/>
        </p:nvPicPr>
        <p:blipFill>
          <a:blip r:embed="rId3">
            <a:alphaModFix/>
          </a:blip>
          <a:stretch>
            <a:fillRect/>
          </a:stretch>
        </p:blipFill>
        <p:spPr>
          <a:xfrm>
            <a:off x="6834775" y="742163"/>
            <a:ext cx="1143000" cy="2009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31"/>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Course web page</a:t>
            </a:r>
            <a:endParaRPr sz="3600"/>
          </a:p>
          <a:p>
            <a:pPr indent="-342900" lvl="0" marL="457200" marR="0" rtl="0" algn="l">
              <a:lnSpc>
                <a:spcPct val="100000"/>
              </a:lnSpc>
              <a:spcBef>
                <a:spcPts val="0"/>
              </a:spcBef>
              <a:spcAft>
                <a:spcPts val="0"/>
              </a:spcAft>
              <a:buClr>
                <a:srgbClr val="000000"/>
              </a:buClr>
              <a:buSzPts val="1800"/>
              <a:buFont typeface="Arial"/>
              <a:buChar char="●"/>
            </a:pPr>
            <a:r>
              <a:rPr lang="en" sz="1800" u="sng">
                <a:solidFill>
                  <a:schemeClr val="hlink"/>
                </a:solidFill>
                <a:hlinkClick r:id="rId3"/>
              </a:rPr>
              <a:t>https://compsci682-fa19.github.io/</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 sz="1800"/>
              <a:t>OR … </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Go to my web page </a:t>
            </a:r>
            <a:br>
              <a:rPr lang="en" sz="1800"/>
            </a:br>
            <a:r>
              <a:rPr lang="en" sz="1800"/>
              <a:t>	(Google “Learned-Miller”)</a:t>
            </a:r>
            <a:endParaRPr sz="1800"/>
          </a:p>
          <a:p>
            <a:pPr indent="-342900" lvl="0" marL="457200" marR="0" rtl="0" algn="l">
              <a:lnSpc>
                <a:spcPct val="100000"/>
              </a:lnSpc>
              <a:spcBef>
                <a:spcPts val="0"/>
              </a:spcBef>
              <a:spcAft>
                <a:spcPts val="0"/>
              </a:spcAft>
              <a:buSzPts val="1800"/>
              <a:buChar char="●"/>
            </a:pPr>
            <a:r>
              <a:rPr lang="en" sz="1800"/>
              <a:t>Go to my teaching page</a:t>
            </a:r>
            <a:endParaRPr sz="1800"/>
          </a:p>
          <a:p>
            <a:pPr indent="-342900" lvl="0" marL="457200" marR="0" rtl="0" algn="l">
              <a:lnSpc>
                <a:spcPct val="100000"/>
              </a:lnSpc>
              <a:spcBef>
                <a:spcPts val="0"/>
              </a:spcBef>
              <a:spcAft>
                <a:spcPts val="0"/>
              </a:spcAft>
              <a:buSzPts val="1800"/>
              <a:buChar char="●"/>
            </a:pPr>
            <a:r>
              <a:rPr lang="en" sz="1800"/>
              <a:t>Click on top link</a:t>
            </a:r>
            <a:endParaRPr sz="1800"/>
          </a:p>
        </p:txBody>
      </p:sp>
      <p:pic>
        <p:nvPicPr>
          <p:cNvPr id="143" name="Google Shape;143;p31"/>
          <p:cNvPicPr preferRelativeResize="0"/>
          <p:nvPr/>
        </p:nvPicPr>
        <p:blipFill>
          <a:blip r:embed="rId4">
            <a:alphaModFix/>
          </a:blip>
          <a:stretch>
            <a:fillRect/>
          </a:stretch>
        </p:blipFill>
        <p:spPr>
          <a:xfrm>
            <a:off x="4471600" y="954725"/>
            <a:ext cx="4595775" cy="26521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8"/>
          <p:cNvSpPr txBox="1"/>
          <p:nvPr/>
        </p:nvSpPr>
        <p:spPr>
          <a:xfrm>
            <a:off x="1190775" y="750575"/>
            <a:ext cx="6885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Helvetica Neue"/>
                <a:ea typeface="Helvetica Neue"/>
                <a:cs typeface="Helvetica Neue"/>
                <a:sym typeface="Helvetica Neue"/>
              </a:rPr>
              <a:t>Linear Classification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59"/>
          <p:cNvPicPr preferRelativeResize="0"/>
          <p:nvPr/>
        </p:nvPicPr>
        <p:blipFill>
          <a:blip r:embed="rId3">
            <a:alphaModFix/>
          </a:blip>
          <a:stretch>
            <a:fillRect/>
          </a:stretch>
        </p:blipFill>
        <p:spPr>
          <a:xfrm>
            <a:off x="102075" y="98998"/>
            <a:ext cx="5909924" cy="4495250"/>
          </a:xfrm>
          <a:prstGeom prst="rect">
            <a:avLst/>
          </a:prstGeom>
          <a:noFill/>
          <a:ln>
            <a:noFill/>
          </a:ln>
        </p:spPr>
      </p:pic>
      <p:sp>
        <p:nvSpPr>
          <p:cNvPr id="384" name="Google Shape;384;p59"/>
          <p:cNvSpPr txBox="1"/>
          <p:nvPr/>
        </p:nvSpPr>
        <p:spPr>
          <a:xfrm>
            <a:off x="6012000" y="99000"/>
            <a:ext cx="33531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Example dataset: </a:t>
            </a:r>
            <a:r>
              <a:rPr b="1" lang="en" sz="1800"/>
              <a:t>CIFAR-10</a:t>
            </a:r>
            <a:endParaRPr b="1" sz="1800"/>
          </a:p>
          <a:p>
            <a:pPr indent="0" lvl="0" marL="0" rtl="0" algn="l">
              <a:spcBef>
                <a:spcPts val="0"/>
              </a:spcBef>
              <a:spcAft>
                <a:spcPts val="0"/>
              </a:spcAft>
              <a:buNone/>
            </a:pPr>
            <a:r>
              <a:rPr b="1" lang="en" sz="1800"/>
              <a:t>10</a:t>
            </a:r>
            <a:r>
              <a:rPr lang="en" sz="1800"/>
              <a:t> labels </a:t>
            </a:r>
            <a:endParaRPr sz="1800"/>
          </a:p>
          <a:p>
            <a:pPr indent="0" lvl="0" marL="0" rtl="0" algn="l">
              <a:spcBef>
                <a:spcPts val="0"/>
              </a:spcBef>
              <a:spcAft>
                <a:spcPts val="0"/>
              </a:spcAft>
              <a:buNone/>
            </a:pPr>
            <a:r>
              <a:rPr b="1" lang="en" sz="1800"/>
              <a:t>50,000</a:t>
            </a:r>
            <a:r>
              <a:rPr lang="en" sz="1800"/>
              <a:t> training images</a:t>
            </a:r>
            <a:endParaRPr sz="1800"/>
          </a:p>
          <a:p>
            <a:pPr indent="0" lvl="0" marL="0" rtl="0" algn="l">
              <a:spcBef>
                <a:spcPts val="0"/>
              </a:spcBef>
              <a:spcAft>
                <a:spcPts val="0"/>
              </a:spcAft>
              <a:buNone/>
            </a:pPr>
            <a:r>
              <a:rPr lang="en" sz="1800"/>
              <a:t>   each image is </a:t>
            </a:r>
            <a:r>
              <a:rPr b="1" lang="en" sz="1800"/>
              <a:t>32x32x3</a:t>
            </a:r>
            <a:endParaRPr b="1" sz="1800"/>
          </a:p>
          <a:p>
            <a:pPr indent="0" lvl="0" marL="0" rtl="0" algn="l">
              <a:spcBef>
                <a:spcPts val="0"/>
              </a:spcBef>
              <a:spcAft>
                <a:spcPts val="0"/>
              </a:spcAft>
              <a:buNone/>
            </a:pPr>
            <a:r>
              <a:rPr b="1" lang="en" sz="1800"/>
              <a:t>10,000 </a:t>
            </a:r>
            <a:r>
              <a:rPr lang="en" sz="1800"/>
              <a:t>test images.</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60"/>
          <p:cNvSpPr txBox="1"/>
          <p:nvPr/>
        </p:nvSpPr>
        <p:spPr>
          <a:xfrm>
            <a:off x="189000" y="126000"/>
            <a:ext cx="3960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Parametric approach</a:t>
            </a:r>
            <a:endParaRPr sz="3000"/>
          </a:p>
        </p:txBody>
      </p:sp>
      <p:pic>
        <p:nvPicPr>
          <p:cNvPr id="391" name="Google Shape;391;p60"/>
          <p:cNvPicPr preferRelativeResize="0"/>
          <p:nvPr/>
        </p:nvPicPr>
        <p:blipFill>
          <a:blip r:embed="rId3">
            <a:alphaModFix/>
          </a:blip>
          <a:stretch>
            <a:fillRect/>
          </a:stretch>
        </p:blipFill>
        <p:spPr>
          <a:xfrm>
            <a:off x="820350" y="1723513"/>
            <a:ext cx="1009650" cy="1114425"/>
          </a:xfrm>
          <a:prstGeom prst="rect">
            <a:avLst/>
          </a:prstGeom>
          <a:noFill/>
          <a:ln>
            <a:noFill/>
          </a:ln>
        </p:spPr>
      </p:pic>
      <p:sp>
        <p:nvSpPr>
          <p:cNvPr id="392" name="Google Shape;392;p60"/>
          <p:cNvSpPr txBox="1"/>
          <p:nvPr/>
        </p:nvSpPr>
        <p:spPr>
          <a:xfrm>
            <a:off x="568475" y="2908475"/>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[32x32x3]</a:t>
            </a:r>
            <a:endParaRPr b="1" sz="2400"/>
          </a:p>
          <a:p>
            <a:pPr indent="0" lvl="0" marL="0" rtl="0" algn="l">
              <a:spcBef>
                <a:spcPts val="0"/>
              </a:spcBef>
              <a:spcAft>
                <a:spcPts val="0"/>
              </a:spcAft>
              <a:buNone/>
            </a:pPr>
            <a:r>
              <a:rPr lang="en" sz="2400"/>
              <a:t>array of numbers 0...1</a:t>
            </a:r>
            <a:endParaRPr sz="2400"/>
          </a:p>
          <a:p>
            <a:pPr indent="0" lvl="0" marL="0" rtl="0" algn="l">
              <a:spcBef>
                <a:spcPts val="0"/>
              </a:spcBef>
              <a:spcAft>
                <a:spcPts val="0"/>
              </a:spcAft>
              <a:buNone/>
            </a:pPr>
            <a:r>
              <a:rPr lang="en" sz="2400"/>
              <a:t>(3072 numbers total)</a:t>
            </a:r>
            <a:endParaRPr sz="2400"/>
          </a:p>
        </p:txBody>
      </p:sp>
      <p:cxnSp>
        <p:nvCxnSpPr>
          <p:cNvPr id="393" name="Google Shape;393;p60"/>
          <p:cNvCxnSpPr/>
          <p:nvPr/>
        </p:nvCxnSpPr>
        <p:spPr>
          <a:xfrm>
            <a:off x="2424075" y="2270175"/>
            <a:ext cx="3428100" cy="0"/>
          </a:xfrm>
          <a:prstGeom prst="straightConnector1">
            <a:avLst/>
          </a:prstGeom>
          <a:noFill/>
          <a:ln cap="flat" cmpd="sng" w="9525">
            <a:solidFill>
              <a:srgbClr val="000000"/>
            </a:solidFill>
            <a:prstDash val="solid"/>
            <a:round/>
            <a:headEnd len="med" w="med" type="none"/>
            <a:tailEnd len="med" w="med" type="triangle"/>
          </a:ln>
        </p:spPr>
      </p:cxnSp>
      <p:sp>
        <p:nvSpPr>
          <p:cNvPr id="394" name="Google Shape;394;p60"/>
          <p:cNvSpPr txBox="1"/>
          <p:nvPr/>
        </p:nvSpPr>
        <p:spPr>
          <a:xfrm>
            <a:off x="3516275" y="1647325"/>
            <a:ext cx="13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f(</a:t>
            </a:r>
            <a:r>
              <a:rPr b="1" lang="en" sz="3000">
                <a:solidFill>
                  <a:srgbClr val="0000FF"/>
                </a:solidFill>
              </a:rPr>
              <a:t>x</a:t>
            </a:r>
            <a:r>
              <a:rPr lang="en" sz="3000"/>
              <a:t>,</a:t>
            </a:r>
            <a:r>
              <a:rPr b="1" lang="en" sz="3000">
                <a:solidFill>
                  <a:srgbClr val="FF0000"/>
                </a:solidFill>
              </a:rPr>
              <a:t>W</a:t>
            </a:r>
            <a:r>
              <a:rPr lang="en" sz="3000"/>
              <a:t>)</a:t>
            </a:r>
            <a:endParaRPr sz="3000"/>
          </a:p>
        </p:txBody>
      </p:sp>
      <p:sp>
        <p:nvSpPr>
          <p:cNvPr id="395" name="Google Shape;395;p60"/>
          <p:cNvSpPr txBox="1"/>
          <p:nvPr/>
        </p:nvSpPr>
        <p:spPr>
          <a:xfrm>
            <a:off x="2933975" y="1211625"/>
            <a:ext cx="1270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image</a:t>
            </a:r>
            <a:endParaRPr sz="2400">
              <a:solidFill>
                <a:srgbClr val="0000FF"/>
              </a:solidFill>
            </a:endParaRPr>
          </a:p>
        </p:txBody>
      </p:sp>
      <p:sp>
        <p:nvSpPr>
          <p:cNvPr id="396" name="Google Shape;396;p60"/>
          <p:cNvSpPr txBox="1"/>
          <p:nvPr/>
        </p:nvSpPr>
        <p:spPr>
          <a:xfrm>
            <a:off x="4089575" y="1211625"/>
            <a:ext cx="19260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parameters</a:t>
            </a:r>
            <a:endParaRPr sz="2400">
              <a:solidFill>
                <a:srgbClr val="FF0000"/>
              </a:solidFill>
            </a:endParaRPr>
          </a:p>
        </p:txBody>
      </p:sp>
      <p:sp>
        <p:nvSpPr>
          <p:cNvPr id="397" name="Google Shape;397;p60"/>
          <p:cNvSpPr txBox="1"/>
          <p:nvPr/>
        </p:nvSpPr>
        <p:spPr>
          <a:xfrm>
            <a:off x="6329350" y="1822725"/>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10</a:t>
            </a:r>
            <a:r>
              <a:rPr lang="en" sz="2400"/>
              <a:t> numbers, indicating class scores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61"/>
          <p:cNvSpPr txBox="1"/>
          <p:nvPr/>
        </p:nvSpPr>
        <p:spPr>
          <a:xfrm>
            <a:off x="189000" y="126000"/>
            <a:ext cx="8154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Parametric approach: </a:t>
            </a:r>
            <a:r>
              <a:rPr b="1" lang="en" sz="3000"/>
              <a:t>Linear classifier</a:t>
            </a:r>
            <a:endParaRPr b="1" sz="3000"/>
          </a:p>
        </p:txBody>
      </p:sp>
      <p:pic>
        <p:nvPicPr>
          <p:cNvPr id="404" name="Google Shape;404;p61"/>
          <p:cNvPicPr preferRelativeResize="0"/>
          <p:nvPr/>
        </p:nvPicPr>
        <p:blipFill>
          <a:blip r:embed="rId3">
            <a:alphaModFix/>
          </a:blip>
          <a:stretch>
            <a:fillRect/>
          </a:stretch>
        </p:blipFill>
        <p:spPr>
          <a:xfrm>
            <a:off x="820350" y="1723513"/>
            <a:ext cx="1009650" cy="1114425"/>
          </a:xfrm>
          <a:prstGeom prst="rect">
            <a:avLst/>
          </a:prstGeom>
          <a:noFill/>
          <a:ln>
            <a:noFill/>
          </a:ln>
        </p:spPr>
      </p:pic>
      <p:sp>
        <p:nvSpPr>
          <p:cNvPr id="405" name="Google Shape;405;p61"/>
          <p:cNvSpPr txBox="1"/>
          <p:nvPr/>
        </p:nvSpPr>
        <p:spPr>
          <a:xfrm>
            <a:off x="568475" y="2908475"/>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[32x32x3]</a:t>
            </a:r>
            <a:endParaRPr b="1" sz="2400"/>
          </a:p>
          <a:p>
            <a:pPr indent="0" lvl="0" marL="0" rtl="0" algn="l">
              <a:spcBef>
                <a:spcPts val="0"/>
              </a:spcBef>
              <a:spcAft>
                <a:spcPts val="0"/>
              </a:spcAft>
              <a:buNone/>
            </a:pPr>
            <a:r>
              <a:rPr lang="en" sz="2400"/>
              <a:t>array of numbers 0...1</a:t>
            </a:r>
            <a:endParaRPr sz="2400"/>
          </a:p>
        </p:txBody>
      </p:sp>
      <p:cxnSp>
        <p:nvCxnSpPr>
          <p:cNvPr id="406" name="Google Shape;406;p61"/>
          <p:cNvCxnSpPr/>
          <p:nvPr/>
        </p:nvCxnSpPr>
        <p:spPr>
          <a:xfrm>
            <a:off x="2424075" y="2270175"/>
            <a:ext cx="3428100" cy="0"/>
          </a:xfrm>
          <a:prstGeom prst="straightConnector1">
            <a:avLst/>
          </a:prstGeom>
          <a:noFill/>
          <a:ln cap="flat" cmpd="sng" w="9525">
            <a:solidFill>
              <a:srgbClr val="000000"/>
            </a:solidFill>
            <a:prstDash val="solid"/>
            <a:round/>
            <a:headEnd len="med" w="med" type="none"/>
            <a:tailEnd len="med" w="med" type="triangle"/>
          </a:ln>
        </p:spPr>
      </p:cxnSp>
      <p:sp>
        <p:nvSpPr>
          <p:cNvPr id="407" name="Google Shape;407;p61"/>
          <p:cNvSpPr txBox="1"/>
          <p:nvPr/>
        </p:nvSpPr>
        <p:spPr>
          <a:xfrm>
            <a:off x="6329350" y="1822725"/>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10</a:t>
            </a:r>
            <a:r>
              <a:rPr lang="en" sz="2400"/>
              <a:t> numbers, indicating class scores</a:t>
            </a:r>
            <a:endParaRPr sz="2400"/>
          </a:p>
        </p:txBody>
      </p:sp>
      <p:pic>
        <p:nvPicPr>
          <p:cNvPr id="408" name="Google Shape;408;p61"/>
          <p:cNvPicPr preferRelativeResize="0"/>
          <p:nvPr/>
        </p:nvPicPr>
        <p:blipFill>
          <a:blip r:embed="rId4">
            <a:alphaModFix/>
          </a:blip>
          <a:stretch>
            <a:fillRect/>
          </a:stretch>
        </p:blipFill>
        <p:spPr>
          <a:xfrm>
            <a:off x="3040463" y="1060975"/>
            <a:ext cx="2393325" cy="506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62"/>
          <p:cNvSpPr txBox="1"/>
          <p:nvPr/>
        </p:nvSpPr>
        <p:spPr>
          <a:xfrm>
            <a:off x="189000" y="126000"/>
            <a:ext cx="8154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Parametric approach: </a:t>
            </a:r>
            <a:r>
              <a:rPr b="1" lang="en" sz="3000"/>
              <a:t>Linear classifier</a:t>
            </a:r>
            <a:endParaRPr b="1" sz="3000"/>
          </a:p>
        </p:txBody>
      </p:sp>
      <p:pic>
        <p:nvPicPr>
          <p:cNvPr id="415" name="Google Shape;415;p62"/>
          <p:cNvPicPr preferRelativeResize="0"/>
          <p:nvPr/>
        </p:nvPicPr>
        <p:blipFill>
          <a:blip r:embed="rId3">
            <a:alphaModFix/>
          </a:blip>
          <a:stretch>
            <a:fillRect/>
          </a:stretch>
        </p:blipFill>
        <p:spPr>
          <a:xfrm>
            <a:off x="820350" y="1723513"/>
            <a:ext cx="1009650" cy="1114425"/>
          </a:xfrm>
          <a:prstGeom prst="rect">
            <a:avLst/>
          </a:prstGeom>
          <a:noFill/>
          <a:ln>
            <a:noFill/>
          </a:ln>
        </p:spPr>
      </p:pic>
      <p:sp>
        <p:nvSpPr>
          <p:cNvPr id="416" name="Google Shape;416;p62"/>
          <p:cNvSpPr txBox="1"/>
          <p:nvPr/>
        </p:nvSpPr>
        <p:spPr>
          <a:xfrm>
            <a:off x="568475" y="2908475"/>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[32x32x3]</a:t>
            </a:r>
            <a:endParaRPr b="1" sz="2400"/>
          </a:p>
          <a:p>
            <a:pPr indent="0" lvl="0" marL="0" rtl="0" algn="l">
              <a:spcBef>
                <a:spcPts val="0"/>
              </a:spcBef>
              <a:spcAft>
                <a:spcPts val="0"/>
              </a:spcAft>
              <a:buNone/>
            </a:pPr>
            <a:r>
              <a:rPr lang="en" sz="2400"/>
              <a:t>array of numbers 0...1</a:t>
            </a:r>
            <a:endParaRPr sz="2400"/>
          </a:p>
        </p:txBody>
      </p:sp>
      <p:cxnSp>
        <p:nvCxnSpPr>
          <p:cNvPr id="417" name="Google Shape;417;p62"/>
          <p:cNvCxnSpPr/>
          <p:nvPr/>
        </p:nvCxnSpPr>
        <p:spPr>
          <a:xfrm>
            <a:off x="2424075" y="2270175"/>
            <a:ext cx="3428100" cy="0"/>
          </a:xfrm>
          <a:prstGeom prst="straightConnector1">
            <a:avLst/>
          </a:prstGeom>
          <a:noFill/>
          <a:ln cap="flat" cmpd="sng" w="9525">
            <a:solidFill>
              <a:srgbClr val="000000"/>
            </a:solidFill>
            <a:prstDash val="solid"/>
            <a:round/>
            <a:headEnd len="med" w="med" type="none"/>
            <a:tailEnd len="med" w="med" type="triangle"/>
          </a:ln>
        </p:spPr>
      </p:cxnSp>
      <p:sp>
        <p:nvSpPr>
          <p:cNvPr id="418" name="Google Shape;418;p62"/>
          <p:cNvSpPr txBox="1"/>
          <p:nvPr/>
        </p:nvSpPr>
        <p:spPr>
          <a:xfrm>
            <a:off x="6329350" y="1822725"/>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10</a:t>
            </a:r>
            <a:r>
              <a:rPr lang="en" sz="2400"/>
              <a:t> numbers, indicating class scores</a:t>
            </a:r>
            <a:endParaRPr sz="2400"/>
          </a:p>
        </p:txBody>
      </p:sp>
      <p:pic>
        <p:nvPicPr>
          <p:cNvPr id="419" name="Google Shape;419;p62"/>
          <p:cNvPicPr preferRelativeResize="0"/>
          <p:nvPr/>
        </p:nvPicPr>
        <p:blipFill>
          <a:blip r:embed="rId4">
            <a:alphaModFix/>
          </a:blip>
          <a:stretch>
            <a:fillRect/>
          </a:stretch>
        </p:blipFill>
        <p:spPr>
          <a:xfrm>
            <a:off x="3040463" y="1060975"/>
            <a:ext cx="2393325" cy="506675"/>
          </a:xfrm>
          <a:prstGeom prst="rect">
            <a:avLst/>
          </a:prstGeom>
          <a:noFill/>
          <a:ln>
            <a:noFill/>
          </a:ln>
        </p:spPr>
      </p:pic>
      <p:sp>
        <p:nvSpPr>
          <p:cNvPr id="420" name="Google Shape;420;p62"/>
          <p:cNvSpPr/>
          <p:nvPr/>
        </p:nvSpPr>
        <p:spPr>
          <a:xfrm>
            <a:off x="5210724" y="1190950"/>
            <a:ext cx="223200" cy="310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2"/>
          <p:cNvSpPr txBox="1"/>
          <p:nvPr/>
        </p:nvSpPr>
        <p:spPr>
          <a:xfrm>
            <a:off x="5615900" y="887700"/>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3072x1</a:t>
            </a:r>
            <a:endParaRPr b="1" sz="2400">
              <a:solidFill>
                <a:srgbClr val="0000FF"/>
              </a:solidFill>
            </a:endParaRPr>
          </a:p>
        </p:txBody>
      </p:sp>
      <p:sp>
        <p:nvSpPr>
          <p:cNvPr id="422" name="Google Shape;422;p62"/>
          <p:cNvSpPr/>
          <p:nvPr/>
        </p:nvSpPr>
        <p:spPr>
          <a:xfrm>
            <a:off x="4777691" y="1107533"/>
            <a:ext cx="4113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2"/>
          <p:cNvSpPr txBox="1"/>
          <p:nvPr/>
        </p:nvSpPr>
        <p:spPr>
          <a:xfrm>
            <a:off x="3040475" y="1508338"/>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8761D"/>
                </a:solidFill>
              </a:rPr>
              <a:t>10x1</a:t>
            </a:r>
            <a:endParaRPr b="1" sz="2400">
              <a:solidFill>
                <a:srgbClr val="38761D"/>
              </a:solidFill>
            </a:endParaRPr>
          </a:p>
        </p:txBody>
      </p:sp>
      <p:sp>
        <p:nvSpPr>
          <p:cNvPr id="424" name="Google Shape;424;p62"/>
          <p:cNvSpPr/>
          <p:nvPr/>
        </p:nvSpPr>
        <p:spPr>
          <a:xfrm>
            <a:off x="2988746" y="1060975"/>
            <a:ext cx="1362000" cy="5067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2"/>
          <p:cNvSpPr txBox="1"/>
          <p:nvPr/>
        </p:nvSpPr>
        <p:spPr>
          <a:xfrm>
            <a:off x="4472900" y="1497300"/>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10x3072</a:t>
            </a:r>
            <a:endParaRPr b="1" sz="2400">
              <a:solidFill>
                <a:srgbClr val="FF0000"/>
              </a:solidFill>
            </a:endParaRPr>
          </a:p>
        </p:txBody>
      </p:sp>
      <p:cxnSp>
        <p:nvCxnSpPr>
          <p:cNvPr id="426" name="Google Shape;426;p62"/>
          <p:cNvCxnSpPr/>
          <p:nvPr/>
        </p:nvCxnSpPr>
        <p:spPr>
          <a:xfrm>
            <a:off x="5124100" y="2056850"/>
            <a:ext cx="382500" cy="1782600"/>
          </a:xfrm>
          <a:prstGeom prst="straightConnector1">
            <a:avLst/>
          </a:prstGeom>
          <a:noFill/>
          <a:ln cap="flat" cmpd="sng" w="9525">
            <a:solidFill>
              <a:srgbClr val="FF0000"/>
            </a:solidFill>
            <a:prstDash val="solid"/>
            <a:round/>
            <a:headEnd len="med" w="med" type="none"/>
            <a:tailEnd len="med" w="med" type="triangle"/>
          </a:ln>
        </p:spPr>
      </p:cxnSp>
      <p:sp>
        <p:nvSpPr>
          <p:cNvPr id="427" name="Google Shape;427;p62"/>
          <p:cNvSpPr txBox="1"/>
          <p:nvPr/>
        </p:nvSpPr>
        <p:spPr>
          <a:xfrm>
            <a:off x="4301350" y="3756050"/>
            <a:ext cx="40053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parameters, or “weights”</a:t>
            </a:r>
            <a:endParaRPr sz="24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63"/>
          <p:cNvSpPr txBox="1"/>
          <p:nvPr/>
        </p:nvSpPr>
        <p:spPr>
          <a:xfrm>
            <a:off x="189000" y="126000"/>
            <a:ext cx="8154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Parametric approach: </a:t>
            </a:r>
            <a:r>
              <a:rPr b="1" lang="en" sz="3000"/>
              <a:t>Linear classifier</a:t>
            </a:r>
            <a:endParaRPr b="1" sz="3000"/>
          </a:p>
        </p:txBody>
      </p:sp>
      <p:pic>
        <p:nvPicPr>
          <p:cNvPr id="434" name="Google Shape;434;p63"/>
          <p:cNvPicPr preferRelativeResize="0"/>
          <p:nvPr/>
        </p:nvPicPr>
        <p:blipFill>
          <a:blip r:embed="rId3">
            <a:alphaModFix/>
          </a:blip>
          <a:stretch>
            <a:fillRect/>
          </a:stretch>
        </p:blipFill>
        <p:spPr>
          <a:xfrm>
            <a:off x="820350" y="1723513"/>
            <a:ext cx="1009650" cy="1114425"/>
          </a:xfrm>
          <a:prstGeom prst="rect">
            <a:avLst/>
          </a:prstGeom>
          <a:noFill/>
          <a:ln>
            <a:noFill/>
          </a:ln>
        </p:spPr>
      </p:pic>
      <p:sp>
        <p:nvSpPr>
          <p:cNvPr id="435" name="Google Shape;435;p63"/>
          <p:cNvSpPr txBox="1"/>
          <p:nvPr/>
        </p:nvSpPr>
        <p:spPr>
          <a:xfrm>
            <a:off x="568475" y="2908475"/>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[32x32x3]</a:t>
            </a:r>
            <a:endParaRPr b="1" sz="2400"/>
          </a:p>
          <a:p>
            <a:pPr indent="0" lvl="0" marL="0" rtl="0" algn="l">
              <a:spcBef>
                <a:spcPts val="0"/>
              </a:spcBef>
              <a:spcAft>
                <a:spcPts val="0"/>
              </a:spcAft>
              <a:buNone/>
            </a:pPr>
            <a:r>
              <a:rPr lang="en" sz="2400"/>
              <a:t>array of numbers 0...1</a:t>
            </a:r>
            <a:endParaRPr sz="2400"/>
          </a:p>
        </p:txBody>
      </p:sp>
      <p:cxnSp>
        <p:nvCxnSpPr>
          <p:cNvPr id="436" name="Google Shape;436;p63"/>
          <p:cNvCxnSpPr/>
          <p:nvPr/>
        </p:nvCxnSpPr>
        <p:spPr>
          <a:xfrm>
            <a:off x="2424075" y="2270175"/>
            <a:ext cx="3428100" cy="0"/>
          </a:xfrm>
          <a:prstGeom prst="straightConnector1">
            <a:avLst/>
          </a:prstGeom>
          <a:noFill/>
          <a:ln cap="flat" cmpd="sng" w="9525">
            <a:solidFill>
              <a:srgbClr val="000000"/>
            </a:solidFill>
            <a:prstDash val="solid"/>
            <a:round/>
            <a:headEnd len="med" w="med" type="none"/>
            <a:tailEnd len="med" w="med" type="triangle"/>
          </a:ln>
        </p:spPr>
      </p:cxnSp>
      <p:sp>
        <p:nvSpPr>
          <p:cNvPr id="437" name="Google Shape;437;p63"/>
          <p:cNvSpPr txBox="1"/>
          <p:nvPr/>
        </p:nvSpPr>
        <p:spPr>
          <a:xfrm>
            <a:off x="6329350" y="1822725"/>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10</a:t>
            </a:r>
            <a:r>
              <a:rPr lang="en" sz="2400"/>
              <a:t> numbers, indicating class scores</a:t>
            </a:r>
            <a:endParaRPr sz="2400"/>
          </a:p>
        </p:txBody>
      </p:sp>
      <p:pic>
        <p:nvPicPr>
          <p:cNvPr id="438" name="Google Shape;438;p63"/>
          <p:cNvPicPr preferRelativeResize="0"/>
          <p:nvPr/>
        </p:nvPicPr>
        <p:blipFill>
          <a:blip r:embed="rId4">
            <a:alphaModFix/>
          </a:blip>
          <a:stretch>
            <a:fillRect/>
          </a:stretch>
        </p:blipFill>
        <p:spPr>
          <a:xfrm>
            <a:off x="3040463" y="1060975"/>
            <a:ext cx="2393325" cy="506675"/>
          </a:xfrm>
          <a:prstGeom prst="rect">
            <a:avLst/>
          </a:prstGeom>
          <a:noFill/>
          <a:ln>
            <a:noFill/>
          </a:ln>
        </p:spPr>
      </p:pic>
      <p:sp>
        <p:nvSpPr>
          <p:cNvPr id="439" name="Google Shape;439;p63"/>
          <p:cNvSpPr/>
          <p:nvPr/>
        </p:nvSpPr>
        <p:spPr>
          <a:xfrm>
            <a:off x="5210724" y="1190950"/>
            <a:ext cx="223200" cy="310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3"/>
          <p:cNvSpPr txBox="1"/>
          <p:nvPr/>
        </p:nvSpPr>
        <p:spPr>
          <a:xfrm>
            <a:off x="5615900" y="887700"/>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3072x1</a:t>
            </a:r>
            <a:endParaRPr b="1" sz="2400">
              <a:solidFill>
                <a:srgbClr val="0000FF"/>
              </a:solidFill>
            </a:endParaRPr>
          </a:p>
        </p:txBody>
      </p:sp>
      <p:sp>
        <p:nvSpPr>
          <p:cNvPr id="441" name="Google Shape;441;p63"/>
          <p:cNvSpPr/>
          <p:nvPr/>
        </p:nvSpPr>
        <p:spPr>
          <a:xfrm>
            <a:off x="4777691" y="1107533"/>
            <a:ext cx="4113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3"/>
          <p:cNvSpPr txBox="1"/>
          <p:nvPr/>
        </p:nvSpPr>
        <p:spPr>
          <a:xfrm>
            <a:off x="3040475" y="1508338"/>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8761D"/>
                </a:solidFill>
              </a:rPr>
              <a:t>10x1</a:t>
            </a:r>
            <a:endParaRPr b="1" sz="2400">
              <a:solidFill>
                <a:srgbClr val="38761D"/>
              </a:solidFill>
            </a:endParaRPr>
          </a:p>
        </p:txBody>
      </p:sp>
      <p:sp>
        <p:nvSpPr>
          <p:cNvPr id="443" name="Google Shape;443;p63"/>
          <p:cNvSpPr/>
          <p:nvPr/>
        </p:nvSpPr>
        <p:spPr>
          <a:xfrm>
            <a:off x="2988746" y="1060975"/>
            <a:ext cx="1362000" cy="5067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3"/>
          <p:cNvSpPr txBox="1"/>
          <p:nvPr/>
        </p:nvSpPr>
        <p:spPr>
          <a:xfrm>
            <a:off x="4472900" y="1497300"/>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10x3072</a:t>
            </a:r>
            <a:endParaRPr b="1" sz="2400">
              <a:solidFill>
                <a:srgbClr val="FF0000"/>
              </a:solidFill>
            </a:endParaRPr>
          </a:p>
        </p:txBody>
      </p:sp>
      <p:cxnSp>
        <p:nvCxnSpPr>
          <p:cNvPr id="445" name="Google Shape;445;p63"/>
          <p:cNvCxnSpPr/>
          <p:nvPr/>
        </p:nvCxnSpPr>
        <p:spPr>
          <a:xfrm>
            <a:off x="5124100" y="2056850"/>
            <a:ext cx="382500" cy="1782600"/>
          </a:xfrm>
          <a:prstGeom prst="straightConnector1">
            <a:avLst/>
          </a:prstGeom>
          <a:noFill/>
          <a:ln cap="flat" cmpd="sng" w="9525">
            <a:solidFill>
              <a:srgbClr val="FF0000"/>
            </a:solidFill>
            <a:prstDash val="solid"/>
            <a:round/>
            <a:headEnd len="med" w="med" type="none"/>
            <a:tailEnd len="med" w="med" type="triangle"/>
          </a:ln>
        </p:spPr>
      </p:cxnSp>
      <p:sp>
        <p:nvSpPr>
          <p:cNvPr id="446" name="Google Shape;446;p63"/>
          <p:cNvSpPr txBox="1"/>
          <p:nvPr/>
        </p:nvSpPr>
        <p:spPr>
          <a:xfrm>
            <a:off x="4301350" y="3756050"/>
            <a:ext cx="40053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parameters, or “weights”</a:t>
            </a:r>
            <a:endParaRPr sz="2400">
              <a:solidFill>
                <a:srgbClr val="FF0000"/>
              </a:solidFill>
            </a:endParaRPr>
          </a:p>
        </p:txBody>
      </p:sp>
      <p:sp>
        <p:nvSpPr>
          <p:cNvPr id="447" name="Google Shape;447;p63"/>
          <p:cNvSpPr txBox="1"/>
          <p:nvPr/>
        </p:nvSpPr>
        <p:spPr>
          <a:xfrm>
            <a:off x="7127050" y="974400"/>
            <a:ext cx="1066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(+b)</a:t>
            </a:r>
            <a:endParaRPr sz="2600"/>
          </a:p>
        </p:txBody>
      </p:sp>
      <p:sp>
        <p:nvSpPr>
          <p:cNvPr id="448" name="Google Shape;448;p63"/>
          <p:cNvSpPr/>
          <p:nvPr/>
        </p:nvSpPr>
        <p:spPr>
          <a:xfrm>
            <a:off x="7127050" y="1031925"/>
            <a:ext cx="751500" cy="5067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3"/>
          <p:cNvSpPr txBox="1"/>
          <p:nvPr/>
        </p:nvSpPr>
        <p:spPr>
          <a:xfrm>
            <a:off x="7878650" y="1060963"/>
            <a:ext cx="14361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900FF"/>
                </a:solidFill>
              </a:rPr>
              <a:t>10x1</a:t>
            </a:r>
            <a:endParaRPr b="1" sz="2400">
              <a:solidFill>
                <a:srgbClr val="99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64"/>
          <p:cNvPicPr preferRelativeResize="0"/>
          <p:nvPr/>
        </p:nvPicPr>
        <p:blipFill>
          <a:blip r:embed="rId3">
            <a:alphaModFix/>
          </a:blip>
          <a:stretch>
            <a:fillRect/>
          </a:stretch>
        </p:blipFill>
        <p:spPr>
          <a:xfrm>
            <a:off x="163800" y="1014100"/>
            <a:ext cx="8816399" cy="3265600"/>
          </a:xfrm>
          <a:prstGeom prst="rect">
            <a:avLst/>
          </a:prstGeom>
          <a:noFill/>
          <a:ln>
            <a:noFill/>
          </a:ln>
        </p:spPr>
      </p:pic>
      <p:sp>
        <p:nvSpPr>
          <p:cNvPr id="456" name="Google Shape;456;p64"/>
          <p:cNvSpPr txBox="1"/>
          <p:nvPr/>
        </p:nvSpPr>
        <p:spPr>
          <a:xfrm>
            <a:off x="28875" y="46500"/>
            <a:ext cx="9115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with an image with 4 pixels, and 3 classes (</a:t>
            </a:r>
            <a:r>
              <a:rPr lang="en" sz="2400">
                <a:solidFill>
                  <a:srgbClr val="FF0000"/>
                </a:solidFill>
              </a:rPr>
              <a:t>cat</a:t>
            </a:r>
            <a:r>
              <a:rPr lang="en" sz="2400"/>
              <a:t>/</a:t>
            </a:r>
            <a:r>
              <a:rPr lang="en" sz="2400">
                <a:solidFill>
                  <a:srgbClr val="38761D"/>
                </a:solidFill>
              </a:rPr>
              <a:t>dog</a:t>
            </a:r>
            <a:r>
              <a:rPr lang="en" sz="2400"/>
              <a:t>/</a:t>
            </a:r>
            <a:r>
              <a:rPr lang="en" sz="2400">
                <a:solidFill>
                  <a:srgbClr val="0000FF"/>
                </a:solidFill>
              </a:rPr>
              <a:t>ship</a:t>
            </a:r>
            <a:r>
              <a:rPr lang="en" sz="2400"/>
              <a: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65"/>
          <p:cNvSpPr txBox="1"/>
          <p:nvPr/>
        </p:nvSpPr>
        <p:spPr>
          <a:xfrm>
            <a:off x="268400" y="-69797"/>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000000"/>
                </a:solidFill>
              </a:rPr>
              <a:t>Interpreting a Linear Classifier</a:t>
            </a:r>
            <a:endParaRPr b="1" sz="3600">
              <a:solidFill>
                <a:srgbClr val="000000"/>
              </a:solidFill>
            </a:endParaRPr>
          </a:p>
        </p:txBody>
      </p:sp>
      <p:pic>
        <p:nvPicPr>
          <p:cNvPr id="463" name="Google Shape;463;p65"/>
          <p:cNvPicPr preferRelativeResize="0"/>
          <p:nvPr/>
        </p:nvPicPr>
        <p:blipFill>
          <a:blip r:embed="rId3">
            <a:alphaModFix/>
          </a:blip>
          <a:stretch>
            <a:fillRect/>
          </a:stretch>
        </p:blipFill>
        <p:spPr>
          <a:xfrm>
            <a:off x="5396576" y="840200"/>
            <a:ext cx="3210200" cy="626925"/>
          </a:xfrm>
          <a:prstGeom prst="rect">
            <a:avLst/>
          </a:prstGeom>
          <a:noFill/>
          <a:ln>
            <a:noFill/>
          </a:ln>
        </p:spPr>
      </p:pic>
      <p:pic>
        <p:nvPicPr>
          <p:cNvPr id="464" name="Google Shape;464;p65"/>
          <p:cNvPicPr preferRelativeResize="0"/>
          <p:nvPr/>
        </p:nvPicPr>
        <p:blipFill>
          <a:blip r:embed="rId4">
            <a:alphaModFix/>
          </a:blip>
          <a:stretch>
            <a:fillRect/>
          </a:stretch>
        </p:blipFill>
        <p:spPr>
          <a:xfrm>
            <a:off x="202075" y="840212"/>
            <a:ext cx="4552925" cy="3463076"/>
          </a:xfrm>
          <a:prstGeom prst="rect">
            <a:avLst/>
          </a:prstGeom>
          <a:noFill/>
          <a:ln>
            <a:noFill/>
          </a:ln>
        </p:spPr>
      </p:pic>
      <p:sp>
        <p:nvSpPr>
          <p:cNvPr id="465" name="Google Shape;465;p65"/>
          <p:cNvSpPr txBox="1"/>
          <p:nvPr/>
        </p:nvSpPr>
        <p:spPr>
          <a:xfrm>
            <a:off x="5254000" y="1876425"/>
            <a:ext cx="3522000" cy="24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5"/>
          <p:cNvSpPr txBox="1"/>
          <p:nvPr/>
        </p:nvSpPr>
        <p:spPr>
          <a:xfrm>
            <a:off x="5601825" y="1744200"/>
            <a:ext cx="3174300" cy="25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 what does the linear classifier do, in English?</a:t>
            </a: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66"/>
          <p:cNvSpPr txBox="1"/>
          <p:nvPr/>
        </p:nvSpPr>
        <p:spPr>
          <a:xfrm>
            <a:off x="268400" y="-69797"/>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000000"/>
                </a:solidFill>
              </a:rPr>
              <a:t>Interpreting a Linear Classifier</a:t>
            </a:r>
            <a:endParaRPr b="1" sz="3600">
              <a:solidFill>
                <a:srgbClr val="000000"/>
              </a:solidFill>
            </a:endParaRPr>
          </a:p>
        </p:txBody>
      </p:sp>
      <p:pic>
        <p:nvPicPr>
          <p:cNvPr id="473" name="Google Shape;473;p66"/>
          <p:cNvPicPr preferRelativeResize="0"/>
          <p:nvPr/>
        </p:nvPicPr>
        <p:blipFill>
          <a:blip r:embed="rId3">
            <a:alphaModFix/>
          </a:blip>
          <a:stretch>
            <a:fillRect/>
          </a:stretch>
        </p:blipFill>
        <p:spPr>
          <a:xfrm>
            <a:off x="5396576" y="840200"/>
            <a:ext cx="3210200" cy="626925"/>
          </a:xfrm>
          <a:prstGeom prst="rect">
            <a:avLst/>
          </a:prstGeom>
          <a:noFill/>
          <a:ln>
            <a:noFill/>
          </a:ln>
        </p:spPr>
      </p:pic>
      <p:pic>
        <p:nvPicPr>
          <p:cNvPr id="474" name="Google Shape;474;p66"/>
          <p:cNvPicPr preferRelativeResize="0"/>
          <p:nvPr/>
        </p:nvPicPr>
        <p:blipFill>
          <a:blip r:embed="rId4">
            <a:alphaModFix/>
          </a:blip>
          <a:stretch>
            <a:fillRect/>
          </a:stretch>
        </p:blipFill>
        <p:spPr>
          <a:xfrm>
            <a:off x="367575" y="840200"/>
            <a:ext cx="3299074" cy="2509376"/>
          </a:xfrm>
          <a:prstGeom prst="rect">
            <a:avLst/>
          </a:prstGeom>
          <a:noFill/>
          <a:ln>
            <a:noFill/>
          </a:ln>
        </p:spPr>
      </p:pic>
      <p:sp>
        <p:nvSpPr>
          <p:cNvPr id="475" name="Google Shape;475;p66"/>
          <p:cNvSpPr txBox="1"/>
          <p:nvPr/>
        </p:nvSpPr>
        <p:spPr>
          <a:xfrm>
            <a:off x="5254000" y="1876425"/>
            <a:ext cx="3522000" cy="24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66"/>
          <p:cNvPicPr preferRelativeResize="0"/>
          <p:nvPr/>
        </p:nvPicPr>
        <p:blipFill>
          <a:blip r:embed="rId5">
            <a:alphaModFix/>
          </a:blip>
          <a:stretch>
            <a:fillRect/>
          </a:stretch>
        </p:blipFill>
        <p:spPr>
          <a:xfrm>
            <a:off x="204788" y="3520400"/>
            <a:ext cx="8734425" cy="923925"/>
          </a:xfrm>
          <a:prstGeom prst="rect">
            <a:avLst/>
          </a:prstGeom>
          <a:noFill/>
          <a:ln>
            <a:noFill/>
          </a:ln>
        </p:spPr>
      </p:pic>
      <p:sp>
        <p:nvSpPr>
          <p:cNvPr id="477" name="Google Shape;477;p66"/>
          <p:cNvSpPr txBox="1"/>
          <p:nvPr/>
        </p:nvSpPr>
        <p:spPr>
          <a:xfrm>
            <a:off x="4090900" y="1642354"/>
            <a:ext cx="4685100" cy="14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Example trained weights of a linear classifier trained on CIFAR-10:</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67"/>
          <p:cNvSpPr txBox="1"/>
          <p:nvPr/>
        </p:nvSpPr>
        <p:spPr>
          <a:xfrm>
            <a:off x="268400" y="-69797"/>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000000"/>
                </a:solidFill>
              </a:rPr>
              <a:t>Interpreting a Linear Classifier</a:t>
            </a:r>
            <a:endParaRPr b="1" sz="3600">
              <a:solidFill>
                <a:srgbClr val="000000"/>
              </a:solidFill>
            </a:endParaRPr>
          </a:p>
        </p:txBody>
      </p:sp>
      <p:pic>
        <p:nvPicPr>
          <p:cNvPr id="484" name="Google Shape;484;p67"/>
          <p:cNvPicPr preferRelativeResize="0"/>
          <p:nvPr/>
        </p:nvPicPr>
        <p:blipFill>
          <a:blip r:embed="rId3">
            <a:alphaModFix/>
          </a:blip>
          <a:stretch>
            <a:fillRect/>
          </a:stretch>
        </p:blipFill>
        <p:spPr>
          <a:xfrm>
            <a:off x="268400" y="892650"/>
            <a:ext cx="4846226" cy="3555725"/>
          </a:xfrm>
          <a:prstGeom prst="rect">
            <a:avLst/>
          </a:prstGeom>
          <a:noFill/>
          <a:ln>
            <a:noFill/>
          </a:ln>
        </p:spPr>
      </p:pic>
      <p:pic>
        <p:nvPicPr>
          <p:cNvPr id="485" name="Google Shape;485;p67"/>
          <p:cNvPicPr preferRelativeResize="0"/>
          <p:nvPr/>
        </p:nvPicPr>
        <p:blipFill>
          <a:blip r:embed="rId4">
            <a:alphaModFix/>
          </a:blip>
          <a:stretch>
            <a:fillRect/>
          </a:stretch>
        </p:blipFill>
        <p:spPr>
          <a:xfrm>
            <a:off x="5295513" y="787600"/>
            <a:ext cx="3742325" cy="730825"/>
          </a:xfrm>
          <a:prstGeom prst="rect">
            <a:avLst/>
          </a:prstGeom>
          <a:noFill/>
          <a:ln>
            <a:noFill/>
          </a:ln>
        </p:spPr>
      </p:pic>
      <p:pic>
        <p:nvPicPr>
          <p:cNvPr id="486" name="Google Shape;486;p67"/>
          <p:cNvPicPr preferRelativeResize="0"/>
          <p:nvPr/>
        </p:nvPicPr>
        <p:blipFill>
          <a:blip r:embed="rId5">
            <a:alphaModFix/>
          </a:blip>
          <a:stretch>
            <a:fillRect/>
          </a:stretch>
        </p:blipFill>
        <p:spPr>
          <a:xfrm>
            <a:off x="6180650" y="1691638"/>
            <a:ext cx="1009650" cy="1114425"/>
          </a:xfrm>
          <a:prstGeom prst="rect">
            <a:avLst/>
          </a:prstGeom>
          <a:noFill/>
          <a:ln>
            <a:noFill/>
          </a:ln>
        </p:spPr>
      </p:pic>
      <p:sp>
        <p:nvSpPr>
          <p:cNvPr id="487" name="Google Shape;487;p67"/>
          <p:cNvSpPr txBox="1"/>
          <p:nvPr/>
        </p:nvSpPr>
        <p:spPr>
          <a:xfrm>
            <a:off x="5928775" y="2876600"/>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[32x32x3]</a:t>
            </a:r>
            <a:endParaRPr b="1" sz="2400"/>
          </a:p>
          <a:p>
            <a:pPr indent="0" lvl="0" marL="0" rtl="0" algn="l">
              <a:spcBef>
                <a:spcPts val="0"/>
              </a:spcBef>
              <a:spcAft>
                <a:spcPts val="0"/>
              </a:spcAft>
              <a:buNone/>
            </a:pPr>
            <a:r>
              <a:rPr lang="en" sz="2400"/>
              <a:t>array of numbers 0...1</a:t>
            </a:r>
            <a:endParaRPr sz="2400"/>
          </a:p>
          <a:p>
            <a:pPr indent="0" lvl="0" marL="0" rtl="0" algn="l">
              <a:spcBef>
                <a:spcPts val="0"/>
              </a:spcBef>
              <a:spcAft>
                <a:spcPts val="0"/>
              </a:spcAft>
              <a:buNone/>
            </a:pPr>
            <a:r>
              <a:rPr lang="en" sz="2400"/>
              <a:t>(3072 numbers total)</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2"/>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Piazza</a:t>
            </a:r>
            <a:endParaRPr sz="3600"/>
          </a:p>
          <a:p>
            <a:pPr indent="-342900" lvl="0" marL="457200" marR="0" rtl="0" algn="l">
              <a:lnSpc>
                <a:spcPct val="100000"/>
              </a:lnSpc>
              <a:spcBef>
                <a:spcPts val="0"/>
              </a:spcBef>
              <a:spcAft>
                <a:spcPts val="0"/>
              </a:spcAft>
              <a:buSzPts val="1800"/>
              <a:buChar char="●"/>
            </a:pPr>
            <a:r>
              <a:rPr lang="en" sz="1800"/>
              <a:t>Everyone needs to sign up for Piazza. This is how you get messages for the class. </a:t>
            </a:r>
            <a:endParaRPr sz="1800"/>
          </a:p>
          <a:p>
            <a:pPr indent="-342900" lvl="0" marL="457200" marR="0" rtl="0" algn="l">
              <a:lnSpc>
                <a:spcPct val="100000"/>
              </a:lnSpc>
              <a:spcBef>
                <a:spcPts val="0"/>
              </a:spcBef>
              <a:spcAft>
                <a:spcPts val="0"/>
              </a:spcAft>
              <a:buSzPts val="1800"/>
              <a:buChar char="●"/>
            </a:pPr>
            <a:r>
              <a:rPr lang="en" sz="1800"/>
              <a:t>Please post most questions there, rather than sending email to me or the TAs. </a:t>
            </a:r>
            <a:endParaRPr sz="1800"/>
          </a:p>
          <a:p>
            <a:pPr indent="-342900" lvl="0" marL="457200" marR="0" rtl="0" algn="l">
              <a:lnSpc>
                <a:spcPct val="100000"/>
              </a:lnSpc>
              <a:spcBef>
                <a:spcPts val="0"/>
              </a:spcBef>
              <a:spcAft>
                <a:spcPts val="0"/>
              </a:spcAft>
              <a:buSzPts val="1800"/>
              <a:buChar char="●"/>
            </a:pPr>
            <a:r>
              <a:rPr lang="en" sz="1800"/>
              <a:t>The TAs and I will answer questions posted to Piazza.</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68"/>
          <p:cNvSpPr txBox="1"/>
          <p:nvPr/>
        </p:nvSpPr>
        <p:spPr>
          <a:xfrm>
            <a:off x="268400" y="-69797"/>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000000"/>
                </a:solidFill>
              </a:rPr>
              <a:t>Interpreting a Linear Classifier</a:t>
            </a:r>
            <a:endParaRPr b="1" sz="3600">
              <a:solidFill>
                <a:srgbClr val="000000"/>
              </a:solidFill>
            </a:endParaRPr>
          </a:p>
        </p:txBody>
      </p:sp>
      <p:pic>
        <p:nvPicPr>
          <p:cNvPr id="494" name="Google Shape;494;p68"/>
          <p:cNvPicPr preferRelativeResize="0"/>
          <p:nvPr/>
        </p:nvPicPr>
        <p:blipFill>
          <a:blip r:embed="rId3">
            <a:alphaModFix/>
          </a:blip>
          <a:stretch>
            <a:fillRect/>
          </a:stretch>
        </p:blipFill>
        <p:spPr>
          <a:xfrm>
            <a:off x="5396576" y="840200"/>
            <a:ext cx="3210200" cy="626925"/>
          </a:xfrm>
          <a:prstGeom prst="rect">
            <a:avLst/>
          </a:prstGeom>
          <a:noFill/>
          <a:ln>
            <a:noFill/>
          </a:ln>
        </p:spPr>
      </p:pic>
      <p:pic>
        <p:nvPicPr>
          <p:cNvPr id="495" name="Google Shape;495;p68"/>
          <p:cNvPicPr preferRelativeResize="0"/>
          <p:nvPr/>
        </p:nvPicPr>
        <p:blipFill>
          <a:blip r:embed="rId4">
            <a:alphaModFix/>
          </a:blip>
          <a:stretch>
            <a:fillRect/>
          </a:stretch>
        </p:blipFill>
        <p:spPr>
          <a:xfrm>
            <a:off x="202075" y="840212"/>
            <a:ext cx="4552925" cy="3463076"/>
          </a:xfrm>
          <a:prstGeom prst="rect">
            <a:avLst/>
          </a:prstGeom>
          <a:noFill/>
          <a:ln>
            <a:noFill/>
          </a:ln>
        </p:spPr>
      </p:pic>
      <p:sp>
        <p:nvSpPr>
          <p:cNvPr id="496" name="Google Shape;496;p68"/>
          <p:cNvSpPr txBox="1"/>
          <p:nvPr/>
        </p:nvSpPr>
        <p:spPr>
          <a:xfrm>
            <a:off x="5254000" y="1876425"/>
            <a:ext cx="3522000" cy="24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8"/>
          <p:cNvSpPr txBox="1"/>
          <p:nvPr/>
        </p:nvSpPr>
        <p:spPr>
          <a:xfrm>
            <a:off x="5474525" y="1744000"/>
            <a:ext cx="3590400" cy="25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Q2: what would be a very hard set of classes for a linear classifier to distinguish?</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69"/>
          <p:cNvSpPr txBox="1"/>
          <p:nvPr/>
        </p:nvSpPr>
        <p:spPr>
          <a:xfrm>
            <a:off x="70925" y="-187272"/>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t>So far:</a:t>
            </a:r>
            <a:endParaRPr b="1" sz="3600">
              <a:solidFill>
                <a:srgbClr val="000000"/>
              </a:solidFill>
            </a:endParaRPr>
          </a:p>
        </p:txBody>
      </p:sp>
      <p:sp>
        <p:nvSpPr>
          <p:cNvPr id="504" name="Google Shape;504;p69"/>
          <p:cNvSpPr txBox="1"/>
          <p:nvPr/>
        </p:nvSpPr>
        <p:spPr>
          <a:xfrm>
            <a:off x="1667825" y="37350"/>
            <a:ext cx="56229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We defined a (linear) </a:t>
            </a:r>
            <a:r>
              <a:rPr b="1" lang="en" sz="2400" u="sng"/>
              <a:t>score function</a:t>
            </a:r>
            <a:r>
              <a:rPr b="1" lang="en" sz="2400"/>
              <a:t>: </a:t>
            </a:r>
            <a:endParaRPr sz="2400"/>
          </a:p>
        </p:txBody>
      </p:sp>
      <p:pic>
        <p:nvPicPr>
          <p:cNvPr id="505" name="Google Shape;505;p69"/>
          <p:cNvPicPr preferRelativeResize="0"/>
          <p:nvPr/>
        </p:nvPicPr>
        <p:blipFill>
          <a:blip r:embed="rId3">
            <a:alphaModFix/>
          </a:blip>
          <a:stretch>
            <a:fillRect/>
          </a:stretch>
        </p:blipFill>
        <p:spPr>
          <a:xfrm>
            <a:off x="6856899" y="103200"/>
            <a:ext cx="2210575" cy="431700"/>
          </a:xfrm>
          <a:prstGeom prst="rect">
            <a:avLst/>
          </a:prstGeom>
          <a:noFill/>
          <a:ln>
            <a:noFill/>
          </a:ln>
        </p:spPr>
      </p:pic>
      <p:sp>
        <p:nvSpPr>
          <p:cNvPr id="506" name="Google Shape;506;p69"/>
          <p:cNvSpPr txBox="1"/>
          <p:nvPr/>
        </p:nvSpPr>
        <p:spPr>
          <a:xfrm>
            <a:off x="313450" y="2120475"/>
            <a:ext cx="60729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class </a:t>
            </a:r>
            <a:endParaRPr sz="2400"/>
          </a:p>
          <a:p>
            <a:pPr indent="0" lvl="0" marL="0" rtl="0" algn="l">
              <a:spcBef>
                <a:spcPts val="0"/>
              </a:spcBef>
              <a:spcAft>
                <a:spcPts val="0"/>
              </a:spcAft>
              <a:buNone/>
            </a:pPr>
            <a:r>
              <a:rPr lang="en" sz="2400"/>
              <a:t>scores for 3</a:t>
            </a:r>
            <a:endParaRPr sz="2400"/>
          </a:p>
          <a:p>
            <a:pPr indent="0" lvl="0" marL="0" rtl="0" algn="l">
              <a:spcBef>
                <a:spcPts val="0"/>
              </a:spcBef>
              <a:spcAft>
                <a:spcPts val="0"/>
              </a:spcAft>
              <a:buNone/>
            </a:pPr>
            <a:r>
              <a:rPr lang="en" sz="2400"/>
              <a:t>images, with a </a:t>
            </a:r>
            <a:endParaRPr sz="2400"/>
          </a:p>
          <a:p>
            <a:pPr indent="0" lvl="0" marL="0" rtl="0" algn="l">
              <a:spcBef>
                <a:spcPts val="0"/>
              </a:spcBef>
              <a:spcAft>
                <a:spcPts val="0"/>
              </a:spcAft>
              <a:buNone/>
            </a:pPr>
            <a:r>
              <a:rPr lang="en" sz="2400"/>
              <a:t>random W:</a:t>
            </a:r>
            <a:endParaRPr sz="2400"/>
          </a:p>
        </p:txBody>
      </p:sp>
      <p:pic>
        <p:nvPicPr>
          <p:cNvPr id="507" name="Google Shape;507;p69"/>
          <p:cNvPicPr preferRelativeResize="0"/>
          <p:nvPr/>
        </p:nvPicPr>
        <p:blipFill>
          <a:blip r:embed="rId4">
            <a:alphaModFix/>
          </a:blip>
          <a:stretch>
            <a:fillRect/>
          </a:stretch>
        </p:blipFill>
        <p:spPr>
          <a:xfrm>
            <a:off x="4454653" y="678713"/>
            <a:ext cx="1140231" cy="1258556"/>
          </a:xfrm>
          <a:prstGeom prst="rect">
            <a:avLst/>
          </a:prstGeom>
          <a:noFill/>
          <a:ln>
            <a:noFill/>
          </a:ln>
        </p:spPr>
      </p:pic>
      <p:pic>
        <p:nvPicPr>
          <p:cNvPr id="508" name="Google Shape;508;p69"/>
          <p:cNvPicPr preferRelativeResize="0"/>
          <p:nvPr/>
        </p:nvPicPr>
        <p:blipFill>
          <a:blip r:embed="rId5">
            <a:alphaModFix/>
          </a:blip>
          <a:stretch>
            <a:fillRect/>
          </a:stretch>
        </p:blipFill>
        <p:spPr>
          <a:xfrm>
            <a:off x="5720647" y="678713"/>
            <a:ext cx="1258543" cy="1258543"/>
          </a:xfrm>
          <a:prstGeom prst="rect">
            <a:avLst/>
          </a:prstGeom>
          <a:noFill/>
          <a:ln>
            <a:noFill/>
          </a:ln>
        </p:spPr>
      </p:pic>
      <p:pic>
        <p:nvPicPr>
          <p:cNvPr id="509" name="Google Shape;509;p69"/>
          <p:cNvPicPr preferRelativeResize="0"/>
          <p:nvPr/>
        </p:nvPicPr>
        <p:blipFill>
          <a:blip r:embed="rId6">
            <a:alphaModFix/>
          </a:blip>
          <a:stretch>
            <a:fillRect/>
          </a:stretch>
        </p:blipFill>
        <p:spPr>
          <a:xfrm>
            <a:off x="7078569" y="702459"/>
            <a:ext cx="1211051" cy="1211051"/>
          </a:xfrm>
          <a:prstGeom prst="rect">
            <a:avLst/>
          </a:prstGeom>
          <a:noFill/>
          <a:ln>
            <a:noFill/>
          </a:ln>
        </p:spPr>
      </p:pic>
      <p:pic>
        <p:nvPicPr>
          <p:cNvPr id="510" name="Google Shape;510;p69"/>
          <p:cNvPicPr preferRelativeResize="0"/>
          <p:nvPr/>
        </p:nvPicPr>
        <p:blipFill>
          <a:blip r:embed="rId7">
            <a:alphaModFix/>
          </a:blip>
          <a:stretch>
            <a:fillRect/>
          </a:stretch>
        </p:blipFill>
        <p:spPr>
          <a:xfrm>
            <a:off x="3644387" y="2056184"/>
            <a:ext cx="3264828" cy="2483323"/>
          </a:xfrm>
          <a:prstGeom prst="rect">
            <a:avLst/>
          </a:prstGeom>
          <a:noFill/>
          <a:ln>
            <a:noFill/>
          </a:ln>
        </p:spPr>
      </p:pic>
      <p:sp>
        <p:nvSpPr>
          <p:cNvPr id="511" name="Google Shape;511;p69"/>
          <p:cNvSpPr/>
          <p:nvPr/>
        </p:nvSpPr>
        <p:spPr>
          <a:xfrm>
            <a:off x="4342391" y="2002232"/>
            <a:ext cx="4101600" cy="25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9"/>
          <p:cNvSpPr txBox="1"/>
          <p:nvPr/>
        </p:nvSpPr>
        <p:spPr>
          <a:xfrm>
            <a:off x="4304500" y="1967625"/>
            <a:ext cx="1337100" cy="23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 -3.45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-8.87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2.9</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8.02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3.78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1.06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-0.36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-0.72</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513" name="Google Shape;513;p69"/>
          <p:cNvSpPr txBox="1"/>
          <p:nvPr/>
        </p:nvSpPr>
        <p:spPr>
          <a:xfrm>
            <a:off x="5676100" y="1967625"/>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-0.51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6.04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5.31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-4.22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-4.19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3.58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-4.37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-2.93</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514" name="Google Shape;514;p69"/>
          <p:cNvSpPr txBox="1"/>
          <p:nvPr/>
        </p:nvSpPr>
        <p:spPr>
          <a:xfrm>
            <a:off x="7002375" y="1977100"/>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3.42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5.55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-4.34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-4.79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6.14</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515" name="Google Shape;515;p69"/>
          <p:cNvSpPr txBox="1"/>
          <p:nvPr/>
        </p:nvSpPr>
        <p:spPr>
          <a:xfrm>
            <a:off x="2083500" y="790575"/>
            <a:ext cx="1258500" cy="4317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really </a:t>
            </a:r>
            <a:r>
              <a:rPr b="1" i="1" lang="en">
                <a:solidFill>
                  <a:srgbClr val="FF0000"/>
                </a:solidFill>
              </a:rPr>
              <a:t>affine</a:t>
            </a:r>
            <a:endParaRPr b="1" i="1">
              <a:solidFill>
                <a:srgbClr val="FF0000"/>
              </a:solidFill>
            </a:endParaRPr>
          </a:p>
        </p:txBody>
      </p:sp>
      <p:cxnSp>
        <p:nvCxnSpPr>
          <p:cNvPr id="516" name="Google Shape;516;p69"/>
          <p:cNvCxnSpPr/>
          <p:nvPr/>
        </p:nvCxnSpPr>
        <p:spPr>
          <a:xfrm flipH="1" rot="10800000">
            <a:off x="3385600" y="502300"/>
            <a:ext cx="502200" cy="27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70"/>
          <p:cNvSpPr txBox="1"/>
          <p:nvPr/>
        </p:nvSpPr>
        <p:spPr>
          <a:xfrm>
            <a:off x="249900" y="458125"/>
            <a:ext cx="8491800" cy="39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Coming up:</a:t>
            </a:r>
            <a:endParaRPr sz="4800"/>
          </a:p>
          <a:p>
            <a:pPr indent="-533400" lvl="0" marL="457200" rtl="0" algn="l">
              <a:spcBef>
                <a:spcPts val="0"/>
              </a:spcBef>
              <a:spcAft>
                <a:spcPts val="0"/>
              </a:spcAft>
              <a:buSzPts val="4800"/>
              <a:buChar char="-"/>
            </a:pPr>
            <a:r>
              <a:rPr lang="en" sz="4800"/>
              <a:t>Loss function</a:t>
            </a:r>
            <a:endParaRPr sz="2400"/>
          </a:p>
          <a:p>
            <a:pPr indent="-533400" lvl="0" marL="457200" rtl="0" algn="l">
              <a:spcBef>
                <a:spcPts val="0"/>
              </a:spcBef>
              <a:spcAft>
                <a:spcPts val="0"/>
              </a:spcAft>
              <a:buSzPts val="4800"/>
              <a:buChar char="-"/>
            </a:pPr>
            <a:r>
              <a:rPr lang="en" sz="4800"/>
              <a:t>Optimization</a:t>
            </a:r>
            <a:endParaRPr sz="2400"/>
          </a:p>
          <a:p>
            <a:pPr indent="-533400" lvl="0" marL="457200" rtl="0" algn="l">
              <a:spcBef>
                <a:spcPts val="0"/>
              </a:spcBef>
              <a:spcAft>
                <a:spcPts val="0"/>
              </a:spcAft>
              <a:buSzPts val="4800"/>
              <a:buChar char="-"/>
            </a:pPr>
            <a:r>
              <a:rPr lang="en" sz="4800"/>
              <a:t>Neural nets</a:t>
            </a:r>
            <a:r>
              <a:rPr lang="en" sz="4800"/>
              <a:t>!</a:t>
            </a:r>
            <a:endParaRPr sz="4800"/>
          </a:p>
        </p:txBody>
      </p:sp>
      <p:sp>
        <p:nvSpPr>
          <p:cNvPr id="523" name="Google Shape;523;p70"/>
          <p:cNvSpPr txBox="1"/>
          <p:nvPr/>
        </p:nvSpPr>
        <p:spPr>
          <a:xfrm>
            <a:off x="4520425" y="1183450"/>
            <a:ext cx="42213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(quantifying what it means to have a “good” W)</a:t>
            </a:r>
            <a:endParaRPr/>
          </a:p>
        </p:txBody>
      </p:sp>
      <p:sp>
        <p:nvSpPr>
          <p:cNvPr id="524" name="Google Shape;524;p70"/>
          <p:cNvSpPr txBox="1"/>
          <p:nvPr/>
        </p:nvSpPr>
        <p:spPr>
          <a:xfrm>
            <a:off x="4520425" y="2010225"/>
            <a:ext cx="45450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(start with random W and find a W that minimizes the loss)</a:t>
            </a:r>
            <a:endParaRPr/>
          </a:p>
        </p:txBody>
      </p:sp>
      <p:sp>
        <p:nvSpPr>
          <p:cNvPr id="525" name="Google Shape;525;p70"/>
          <p:cNvSpPr txBox="1"/>
          <p:nvPr/>
        </p:nvSpPr>
        <p:spPr>
          <a:xfrm>
            <a:off x="4520425" y="2926525"/>
            <a:ext cx="45450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(tweak the functional form of f)</a:t>
            </a:r>
            <a:endParaRPr/>
          </a:p>
        </p:txBody>
      </p:sp>
      <p:pic>
        <p:nvPicPr>
          <p:cNvPr id="526" name="Google Shape;526;p70"/>
          <p:cNvPicPr preferRelativeResize="0"/>
          <p:nvPr/>
        </p:nvPicPr>
        <p:blipFill>
          <a:blip r:embed="rId3">
            <a:alphaModFix/>
          </a:blip>
          <a:stretch>
            <a:fillRect/>
          </a:stretch>
        </p:blipFill>
        <p:spPr>
          <a:xfrm>
            <a:off x="5580988" y="144300"/>
            <a:ext cx="2393325" cy="506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71"/>
          <p:cNvSpPr txBox="1"/>
          <p:nvPr/>
        </p:nvSpPr>
        <p:spPr>
          <a:xfrm>
            <a:off x="281100" y="726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 </a:t>
            </a:r>
            <a:r>
              <a:rPr lang="en" sz="2400"/>
              <a:t>  Linear classifier</a:t>
            </a:r>
            <a:endParaRPr sz="2400"/>
          </a:p>
        </p:txBody>
      </p:sp>
      <p:pic>
        <p:nvPicPr>
          <p:cNvPr id="533" name="Google Shape;533;p71"/>
          <p:cNvPicPr preferRelativeResize="0"/>
          <p:nvPr/>
        </p:nvPicPr>
        <p:blipFill>
          <a:blip r:embed="rId3">
            <a:alphaModFix/>
          </a:blip>
          <a:stretch>
            <a:fillRect/>
          </a:stretch>
        </p:blipFill>
        <p:spPr>
          <a:xfrm>
            <a:off x="679800" y="718838"/>
            <a:ext cx="1009650" cy="1114425"/>
          </a:xfrm>
          <a:prstGeom prst="rect">
            <a:avLst/>
          </a:prstGeom>
          <a:noFill/>
          <a:ln>
            <a:noFill/>
          </a:ln>
        </p:spPr>
      </p:pic>
      <p:sp>
        <p:nvSpPr>
          <p:cNvPr id="534" name="Google Shape;534;p71"/>
          <p:cNvSpPr txBox="1"/>
          <p:nvPr/>
        </p:nvSpPr>
        <p:spPr>
          <a:xfrm>
            <a:off x="427925" y="1751400"/>
            <a:ext cx="332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a:p>
            <a:pPr indent="0" lvl="0" marL="0" rtl="0" algn="l">
              <a:spcBef>
                <a:spcPts val="0"/>
              </a:spcBef>
              <a:spcAft>
                <a:spcPts val="0"/>
              </a:spcAft>
              <a:buNone/>
            </a:pPr>
            <a:r>
              <a:rPr lang="en"/>
              <a:t>array of numbers 0...1</a:t>
            </a:r>
            <a:endParaRPr/>
          </a:p>
          <a:p>
            <a:pPr indent="0" lvl="0" marL="0" rtl="0" algn="l">
              <a:spcBef>
                <a:spcPts val="0"/>
              </a:spcBef>
              <a:spcAft>
                <a:spcPts val="0"/>
              </a:spcAft>
              <a:buNone/>
            </a:pPr>
            <a:r>
              <a:rPr lang="en"/>
              <a:t>(3072 numbers total)</a:t>
            </a:r>
            <a:endParaRPr/>
          </a:p>
        </p:txBody>
      </p:sp>
      <p:cxnSp>
        <p:nvCxnSpPr>
          <p:cNvPr id="535" name="Google Shape;535;p71"/>
          <p:cNvCxnSpPr/>
          <p:nvPr/>
        </p:nvCxnSpPr>
        <p:spPr>
          <a:xfrm>
            <a:off x="2283525" y="2027500"/>
            <a:ext cx="3428100" cy="0"/>
          </a:xfrm>
          <a:prstGeom prst="straightConnector1">
            <a:avLst/>
          </a:prstGeom>
          <a:noFill/>
          <a:ln cap="flat" cmpd="sng" w="9525">
            <a:solidFill>
              <a:srgbClr val="000000"/>
            </a:solidFill>
            <a:prstDash val="solid"/>
            <a:round/>
            <a:headEnd len="med" w="med" type="none"/>
            <a:tailEnd len="med" w="med" type="triangle"/>
          </a:ln>
        </p:spPr>
      </p:cxnSp>
      <p:sp>
        <p:nvSpPr>
          <p:cNvPr id="536" name="Google Shape;536;p71"/>
          <p:cNvSpPr txBox="1"/>
          <p:nvPr/>
        </p:nvSpPr>
        <p:spPr>
          <a:xfrm>
            <a:off x="3375725" y="1404650"/>
            <a:ext cx="13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f(</a:t>
            </a:r>
            <a:r>
              <a:rPr b="1" lang="en" sz="3000">
                <a:solidFill>
                  <a:srgbClr val="0000FF"/>
                </a:solidFill>
              </a:rPr>
              <a:t>x</a:t>
            </a:r>
            <a:r>
              <a:rPr lang="en" sz="3000"/>
              <a:t>,</a:t>
            </a:r>
            <a:r>
              <a:rPr b="1" lang="en" sz="3000">
                <a:solidFill>
                  <a:srgbClr val="FF0000"/>
                </a:solidFill>
              </a:rPr>
              <a:t>W</a:t>
            </a:r>
            <a:r>
              <a:rPr lang="en" sz="3000"/>
              <a:t>)</a:t>
            </a:r>
            <a:endParaRPr sz="3000"/>
          </a:p>
        </p:txBody>
      </p:sp>
      <p:sp>
        <p:nvSpPr>
          <p:cNvPr id="537" name="Google Shape;537;p71"/>
          <p:cNvSpPr txBox="1"/>
          <p:nvPr/>
        </p:nvSpPr>
        <p:spPr>
          <a:xfrm>
            <a:off x="2793425" y="1045150"/>
            <a:ext cx="1270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image</a:t>
            </a:r>
            <a:endParaRPr sz="2400">
              <a:solidFill>
                <a:srgbClr val="0000FF"/>
              </a:solidFill>
            </a:endParaRPr>
          </a:p>
        </p:txBody>
      </p:sp>
      <p:sp>
        <p:nvSpPr>
          <p:cNvPr id="538" name="Google Shape;538;p71"/>
          <p:cNvSpPr txBox="1"/>
          <p:nvPr/>
        </p:nvSpPr>
        <p:spPr>
          <a:xfrm>
            <a:off x="3949025" y="1045150"/>
            <a:ext cx="19260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parameters</a:t>
            </a:r>
            <a:endParaRPr sz="2400">
              <a:solidFill>
                <a:srgbClr val="FF0000"/>
              </a:solidFill>
            </a:endParaRPr>
          </a:p>
        </p:txBody>
      </p:sp>
      <p:sp>
        <p:nvSpPr>
          <p:cNvPr id="539" name="Google Shape;539;p71"/>
          <p:cNvSpPr txBox="1"/>
          <p:nvPr/>
        </p:nvSpPr>
        <p:spPr>
          <a:xfrm>
            <a:off x="6188800" y="1199050"/>
            <a:ext cx="266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10</a:t>
            </a:r>
            <a:r>
              <a:rPr lang="en" sz="1800"/>
              <a:t> numbers, indicating class scores</a:t>
            </a:r>
            <a:endParaRPr sz="1800"/>
          </a:p>
        </p:txBody>
      </p:sp>
      <p:pic>
        <p:nvPicPr>
          <p:cNvPr id="540" name="Google Shape;540;p71"/>
          <p:cNvPicPr preferRelativeResize="0"/>
          <p:nvPr/>
        </p:nvPicPr>
        <p:blipFill>
          <a:blip r:embed="rId4">
            <a:alphaModFix/>
          </a:blip>
          <a:stretch>
            <a:fillRect/>
          </a:stretch>
        </p:blipFill>
        <p:spPr>
          <a:xfrm>
            <a:off x="427925" y="2821100"/>
            <a:ext cx="4651225" cy="1722825"/>
          </a:xfrm>
          <a:prstGeom prst="rect">
            <a:avLst/>
          </a:prstGeom>
          <a:noFill/>
          <a:ln>
            <a:noFill/>
          </a:ln>
        </p:spPr>
      </p:pic>
      <p:pic>
        <p:nvPicPr>
          <p:cNvPr id="541" name="Google Shape;541;p71"/>
          <p:cNvPicPr preferRelativeResize="0"/>
          <p:nvPr/>
        </p:nvPicPr>
        <p:blipFill>
          <a:blip r:embed="rId5">
            <a:alphaModFix/>
          </a:blip>
          <a:stretch>
            <a:fillRect/>
          </a:stretch>
        </p:blipFill>
        <p:spPr>
          <a:xfrm>
            <a:off x="5280980" y="4127550"/>
            <a:ext cx="3720941" cy="393600"/>
          </a:xfrm>
          <a:prstGeom prst="rect">
            <a:avLst/>
          </a:prstGeom>
          <a:noFill/>
          <a:ln>
            <a:noFill/>
          </a:ln>
        </p:spPr>
      </p:pic>
      <p:pic>
        <p:nvPicPr>
          <p:cNvPr id="542" name="Google Shape;542;p71"/>
          <p:cNvPicPr preferRelativeResize="0"/>
          <p:nvPr/>
        </p:nvPicPr>
        <p:blipFill>
          <a:blip r:embed="rId6">
            <a:alphaModFix/>
          </a:blip>
          <a:stretch>
            <a:fillRect/>
          </a:stretch>
        </p:blipFill>
        <p:spPr>
          <a:xfrm>
            <a:off x="6373600" y="2166125"/>
            <a:ext cx="2557799" cy="1876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p:nvPr/>
        </p:nvSpPr>
        <p:spPr>
          <a:xfrm>
            <a:off x="1043588" y="1969157"/>
            <a:ext cx="4101600" cy="25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72"/>
          <p:cNvSpPr txBox="1"/>
          <p:nvPr/>
        </p:nvSpPr>
        <p:spPr>
          <a:xfrm>
            <a:off x="281100" y="72625"/>
            <a:ext cx="8515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Recall from last time… </a:t>
            </a:r>
            <a:r>
              <a:rPr lang="en" sz="2400"/>
              <a:t> </a:t>
            </a:r>
            <a:r>
              <a:rPr lang="en" sz="1800"/>
              <a:t>Going forward: Loss function/Optimization</a:t>
            </a:r>
            <a:endParaRPr sz="1800"/>
          </a:p>
        </p:txBody>
      </p:sp>
      <p:pic>
        <p:nvPicPr>
          <p:cNvPr id="550" name="Google Shape;550;p72"/>
          <p:cNvPicPr preferRelativeResize="0"/>
          <p:nvPr/>
        </p:nvPicPr>
        <p:blipFill>
          <a:blip r:embed="rId3">
            <a:alphaModFix/>
          </a:blip>
          <a:stretch>
            <a:fillRect/>
          </a:stretch>
        </p:blipFill>
        <p:spPr>
          <a:xfrm>
            <a:off x="1180653" y="645638"/>
            <a:ext cx="1140231" cy="1258556"/>
          </a:xfrm>
          <a:prstGeom prst="rect">
            <a:avLst/>
          </a:prstGeom>
          <a:noFill/>
          <a:ln>
            <a:noFill/>
          </a:ln>
        </p:spPr>
      </p:pic>
      <p:pic>
        <p:nvPicPr>
          <p:cNvPr id="551" name="Google Shape;551;p72"/>
          <p:cNvPicPr preferRelativeResize="0"/>
          <p:nvPr/>
        </p:nvPicPr>
        <p:blipFill>
          <a:blip r:embed="rId4">
            <a:alphaModFix/>
          </a:blip>
          <a:stretch>
            <a:fillRect/>
          </a:stretch>
        </p:blipFill>
        <p:spPr>
          <a:xfrm>
            <a:off x="2446647" y="645638"/>
            <a:ext cx="1258543" cy="1258543"/>
          </a:xfrm>
          <a:prstGeom prst="rect">
            <a:avLst/>
          </a:prstGeom>
          <a:noFill/>
          <a:ln>
            <a:noFill/>
          </a:ln>
        </p:spPr>
      </p:pic>
      <p:pic>
        <p:nvPicPr>
          <p:cNvPr id="552" name="Google Shape;552;p72"/>
          <p:cNvPicPr preferRelativeResize="0"/>
          <p:nvPr/>
        </p:nvPicPr>
        <p:blipFill>
          <a:blip r:embed="rId5">
            <a:alphaModFix/>
          </a:blip>
          <a:stretch>
            <a:fillRect/>
          </a:stretch>
        </p:blipFill>
        <p:spPr>
          <a:xfrm>
            <a:off x="370387" y="2023109"/>
            <a:ext cx="3264828" cy="2483323"/>
          </a:xfrm>
          <a:prstGeom prst="rect">
            <a:avLst/>
          </a:prstGeom>
          <a:noFill/>
          <a:ln>
            <a:noFill/>
          </a:ln>
        </p:spPr>
      </p:pic>
      <p:sp>
        <p:nvSpPr>
          <p:cNvPr id="553" name="Google Shape;553;p72"/>
          <p:cNvSpPr/>
          <p:nvPr/>
        </p:nvSpPr>
        <p:spPr>
          <a:xfrm>
            <a:off x="1043588" y="1969157"/>
            <a:ext cx="4101600" cy="25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2"/>
          <p:cNvSpPr txBox="1"/>
          <p:nvPr/>
        </p:nvSpPr>
        <p:spPr>
          <a:xfrm>
            <a:off x="1030500" y="1934550"/>
            <a:ext cx="1337100" cy="23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 -3.45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-8.87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2.9</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8.02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3.78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1.06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-0.36</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-0.72</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555" name="Google Shape;555;p72"/>
          <p:cNvSpPr txBox="1"/>
          <p:nvPr/>
        </p:nvSpPr>
        <p:spPr>
          <a:xfrm>
            <a:off x="2402100" y="1934550"/>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-0.51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6.04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5.31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-4.22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-4.19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3.58</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4.49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-4.37</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-2.09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-2.93</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pic>
        <p:nvPicPr>
          <p:cNvPr id="556" name="Google Shape;556;p72"/>
          <p:cNvPicPr preferRelativeResize="0"/>
          <p:nvPr/>
        </p:nvPicPr>
        <p:blipFill>
          <a:blip r:embed="rId6">
            <a:alphaModFix/>
          </a:blip>
          <a:stretch>
            <a:fillRect/>
          </a:stretch>
        </p:blipFill>
        <p:spPr>
          <a:xfrm>
            <a:off x="3825091" y="645659"/>
            <a:ext cx="1211051" cy="1211051"/>
          </a:xfrm>
          <a:prstGeom prst="rect">
            <a:avLst/>
          </a:prstGeom>
          <a:noFill/>
          <a:ln>
            <a:noFill/>
          </a:ln>
        </p:spPr>
      </p:pic>
      <p:sp>
        <p:nvSpPr>
          <p:cNvPr id="557" name="Google Shape;557;p72"/>
          <p:cNvSpPr txBox="1"/>
          <p:nvPr/>
        </p:nvSpPr>
        <p:spPr>
          <a:xfrm>
            <a:off x="3748897" y="1920300"/>
            <a:ext cx="1337100" cy="23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Courier New"/>
                <a:ea typeface="Courier New"/>
                <a:cs typeface="Courier New"/>
                <a:sym typeface="Courier New"/>
              </a:rPr>
              <a:t>3.42</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5.1</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2.64</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5.55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b="1" lang="en">
                <a:latin typeface="Courier New"/>
                <a:ea typeface="Courier New"/>
                <a:cs typeface="Courier New"/>
                <a:sym typeface="Courier New"/>
              </a:rPr>
              <a:t>-4.34</a:t>
            </a:r>
            <a:endParaRPr b="1">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-1.5</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-4.79</a:t>
            </a:r>
            <a:endParaRPr>
              <a:latin typeface="Courier New"/>
              <a:ea typeface="Courier New"/>
              <a:cs typeface="Courier New"/>
              <a:sym typeface="Courier New"/>
            </a:endParaRPr>
          </a:p>
          <a:p>
            <a:pPr indent="0" lvl="0" marL="0" rtl="0" algn="ctr">
              <a:lnSpc>
                <a:spcPct val="115000"/>
              </a:lnSpc>
              <a:spcBef>
                <a:spcPts val="0"/>
              </a:spcBef>
              <a:spcAft>
                <a:spcPts val="0"/>
              </a:spcAft>
              <a:buNone/>
            </a:pPr>
            <a:r>
              <a:rPr lang="en">
                <a:latin typeface="Courier New"/>
                <a:ea typeface="Courier New"/>
                <a:cs typeface="Courier New"/>
                <a:sym typeface="Courier New"/>
              </a:rPr>
              <a:t>6.14</a:t>
            </a:r>
            <a:endParaRPr>
              <a:latin typeface="Courier New"/>
              <a:ea typeface="Courier New"/>
              <a:cs typeface="Courier New"/>
              <a:sym typeface="Courier New"/>
            </a:endParaRPr>
          </a:p>
          <a:p>
            <a:pPr indent="0" lvl="0" marL="0" rtl="0" algn="ctr">
              <a:spcBef>
                <a:spcPts val="0"/>
              </a:spcBef>
              <a:spcAft>
                <a:spcPts val="0"/>
              </a:spcAft>
              <a:buNone/>
            </a:pPr>
            <a:r>
              <a:t/>
            </a:r>
            <a:endParaRPr>
              <a:latin typeface="Courier New"/>
              <a:ea typeface="Courier New"/>
              <a:cs typeface="Courier New"/>
              <a:sym typeface="Courier New"/>
            </a:endParaRPr>
          </a:p>
        </p:txBody>
      </p:sp>
      <p:sp>
        <p:nvSpPr>
          <p:cNvPr id="558" name="Google Shape;558;p72"/>
          <p:cNvSpPr txBox="1"/>
          <p:nvPr/>
        </p:nvSpPr>
        <p:spPr>
          <a:xfrm>
            <a:off x="5638525" y="1259150"/>
            <a:ext cx="3264900" cy="343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Define a </a:t>
            </a:r>
            <a:r>
              <a:rPr b="1" lang="en" sz="1800"/>
              <a:t>loss function</a:t>
            </a:r>
            <a:r>
              <a:rPr lang="en" sz="1800"/>
              <a:t> that quantifies our unhappiness with the scores across the training data.</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solidFill>
                  <a:schemeClr val="dk1"/>
                </a:solidFill>
              </a:rPr>
              <a:t>Come up with a way of efficiently finding the parameters that minimize the loss function. </a:t>
            </a:r>
            <a:r>
              <a:rPr b="1" lang="en" sz="1800">
                <a:solidFill>
                  <a:schemeClr val="dk1"/>
                </a:solidFill>
              </a:rPr>
              <a:t>(optimization)</a:t>
            </a:r>
            <a:endParaRPr b="1" sz="1800"/>
          </a:p>
        </p:txBody>
      </p:sp>
      <p:cxnSp>
        <p:nvCxnSpPr>
          <p:cNvPr id="559" name="Google Shape;559;p72"/>
          <p:cNvCxnSpPr/>
          <p:nvPr/>
        </p:nvCxnSpPr>
        <p:spPr>
          <a:xfrm>
            <a:off x="5316075" y="719275"/>
            <a:ext cx="0" cy="3662700"/>
          </a:xfrm>
          <a:prstGeom prst="straightConnector1">
            <a:avLst/>
          </a:prstGeom>
          <a:noFill/>
          <a:ln cap="flat" cmpd="sng" w="9525">
            <a:solidFill>
              <a:schemeClr val="dk2"/>
            </a:solidFill>
            <a:prstDash val="solid"/>
            <a:round/>
            <a:headEnd len="med" w="med" type="none"/>
            <a:tailEnd len="med" w="med" type="none"/>
          </a:ln>
        </p:spPr>
      </p:cxnSp>
      <p:sp>
        <p:nvSpPr>
          <p:cNvPr id="560" name="Google Shape;560;p72"/>
          <p:cNvSpPr txBox="1"/>
          <p:nvPr/>
        </p:nvSpPr>
        <p:spPr>
          <a:xfrm>
            <a:off x="5659750" y="692700"/>
            <a:ext cx="23727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TODO:</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6" name="Google Shape;566;p73"/>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567" name="Google Shape;567;p73"/>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568" name="Google Shape;568;p73"/>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569" name="Google Shape;569;p73"/>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570" name="Google Shape;570;p73"/>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71" name="Google Shape;571;p73"/>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72" name="Google Shape;572;p73"/>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73" name="Google Shape;573;p73"/>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74" name="Google Shape;574;p73"/>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75" name="Google Shape;575;p73"/>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576" name="Google Shape;576;p73"/>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577" name="Google Shape;577;p73"/>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578" name="Google Shape;578;p73"/>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579" name="Google Shape;579;p73"/>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580" name="Google Shape;580;p73"/>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581" name="Google Shape;581;p73"/>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582" name="Google Shape;582;p73"/>
          <p:cNvPicPr preferRelativeResize="0"/>
          <p:nvPr/>
        </p:nvPicPr>
        <p:blipFill>
          <a:blip r:embed="rId6">
            <a:alphaModFix/>
          </a:blip>
          <a:stretch>
            <a:fillRect/>
          </a:stretch>
        </p:blipFill>
        <p:spPr>
          <a:xfrm>
            <a:off x="2975800" y="479524"/>
            <a:ext cx="1449175" cy="30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8" name="Google Shape;588;p74"/>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589" name="Google Shape;589;p74"/>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590" name="Google Shape;590;p74"/>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591" name="Google Shape;591;p74"/>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592" name="Google Shape;592;p74"/>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593" name="Google Shape;593;p74"/>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594" name="Google Shape;594;p74"/>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595" name="Google Shape;595;p74"/>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596" name="Google Shape;596;p74"/>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597" name="Google Shape;597;p74"/>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598" name="Google Shape;598;p74"/>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599" name="Google Shape;599;p74"/>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600" name="Google Shape;600;p74"/>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601" name="Google Shape;601;p74"/>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602" name="Google Shape;602;p74"/>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603" name="Google Shape;603;p74"/>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604" name="Google Shape;604;p74"/>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605" name="Google Shape;605;p74"/>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606" name="Google Shape;606;p74"/>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a:t>
            </a:r>
            <a:r>
              <a:rPr b="1" lang="en" sz="1800">
                <a:solidFill>
                  <a:srgbClr val="FF0000"/>
                </a:solidFill>
              </a:rPr>
              <a:t>SVM</a:t>
            </a:r>
            <a:r>
              <a:rPr b="1" lang="en" sz="1800"/>
              <a:t> loss:</a:t>
            </a:r>
            <a:endParaRPr b="1" sz="1800"/>
          </a:p>
        </p:txBody>
      </p:sp>
      <p:sp>
        <p:nvSpPr>
          <p:cNvPr id="607" name="Google Shape;607;p74"/>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08" name="Google Shape;608;p74"/>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609" name="Google Shape;609;p74"/>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610" name="Google Shape;610;p74"/>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611" name="Google Shape;611;p74"/>
          <p:cNvPicPr preferRelativeResize="0"/>
          <p:nvPr/>
        </p:nvPicPr>
        <p:blipFill>
          <a:blip r:embed="rId8">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pic>
        <p:nvPicPr>
          <p:cNvPr id="612" name="Google Shape;612;p74"/>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cxnSp>
        <p:nvCxnSpPr>
          <p:cNvPr id="617" name="Google Shape;617;p75"/>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618" name="Google Shape;618;p7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75"/>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620" name="Google Shape;620;p75"/>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621" name="Google Shape;621;p75"/>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622" name="Google Shape;622;p75"/>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623" name="Google Shape;623;p75"/>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24" name="Google Shape;624;p75"/>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25" name="Google Shape;625;p75"/>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26" name="Google Shape;626;p75"/>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27" name="Google Shape;627;p75"/>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28" name="Google Shape;628;p75"/>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629" name="Google Shape;629;p75"/>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630" name="Google Shape;630;p75"/>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631" name="Google Shape;631;p75"/>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632" name="Google Shape;632;p75"/>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633" name="Google Shape;633;p75"/>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634" name="Google Shape;634;p75"/>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635" name="Google Shape;635;p75"/>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636" name="Google Shape;636;p75"/>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637" name="Google Shape;637;p75"/>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638" name="Google Shape;638;p75"/>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39" name="Google Shape;639;p75"/>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640" name="Google Shape;640;p75"/>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641" name="Google Shape;641;p75"/>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642" name="Google Shape;642;p75"/>
          <p:cNvPicPr preferRelativeResize="0"/>
          <p:nvPr/>
        </p:nvPicPr>
        <p:blipFill>
          <a:blip r:embed="rId8">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643" name="Google Shape;643;p75"/>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5.1 - 3.2 + 1) </a:t>
            </a:r>
            <a:endParaRPr sz="1800">
              <a:solidFill>
                <a:srgbClr val="0000FF"/>
              </a:solidFill>
            </a:endParaRPr>
          </a:p>
          <a:p>
            <a:pPr indent="0" lvl="0" marL="0" rtl="0" algn="l">
              <a:spcBef>
                <a:spcPts val="0"/>
              </a:spcBef>
              <a:spcAft>
                <a:spcPts val="0"/>
              </a:spcAft>
              <a:buNone/>
            </a:pPr>
            <a:r>
              <a:rPr lang="en" sz="1800">
                <a:solidFill>
                  <a:srgbClr val="0000FF"/>
                </a:solidFill>
              </a:rPr>
              <a:t>   +max(0, -1.7 - 3.2 + 1)</a:t>
            </a:r>
            <a:endParaRPr sz="1800">
              <a:solidFill>
                <a:srgbClr val="0000FF"/>
              </a:solidFill>
            </a:endParaRPr>
          </a:p>
          <a:p>
            <a:pPr indent="0" lvl="0" marL="0" rtl="0" algn="l">
              <a:spcBef>
                <a:spcPts val="0"/>
              </a:spcBef>
              <a:spcAft>
                <a:spcPts val="0"/>
              </a:spcAft>
              <a:buNone/>
            </a:pPr>
            <a:r>
              <a:rPr lang="en" sz="1800">
                <a:solidFill>
                  <a:srgbClr val="0000FF"/>
                </a:solidFill>
              </a:rPr>
              <a:t>= max(0, 2.9) + max(0, -3.9)</a:t>
            </a:r>
            <a:endParaRPr sz="1800">
              <a:solidFill>
                <a:srgbClr val="0000FF"/>
              </a:solidFill>
            </a:endParaRPr>
          </a:p>
          <a:p>
            <a:pPr indent="0" lvl="0" marL="0" rtl="0" algn="l">
              <a:spcBef>
                <a:spcPts val="0"/>
              </a:spcBef>
              <a:spcAft>
                <a:spcPts val="0"/>
              </a:spcAft>
              <a:buNone/>
            </a:pPr>
            <a:r>
              <a:rPr lang="en" sz="1800">
                <a:solidFill>
                  <a:srgbClr val="0000FF"/>
                </a:solidFill>
              </a:rPr>
              <a:t>= 2.9 + 0</a:t>
            </a:r>
            <a:endParaRPr sz="1800">
              <a:solidFill>
                <a:srgbClr val="0000FF"/>
              </a:solidFill>
            </a:endParaRPr>
          </a:p>
          <a:p>
            <a:pPr indent="0" lvl="0" marL="0" rtl="0" algn="l">
              <a:spcBef>
                <a:spcPts val="0"/>
              </a:spcBef>
              <a:spcAft>
                <a:spcPts val="0"/>
              </a:spcAft>
              <a:buNone/>
            </a:pPr>
            <a:r>
              <a:rPr lang="en" sz="1800">
                <a:solidFill>
                  <a:srgbClr val="0000FF"/>
                </a:solidFill>
              </a:rPr>
              <a:t>= 2.9</a:t>
            </a:r>
            <a:endParaRPr sz="1800">
              <a:solidFill>
                <a:srgbClr val="0000FF"/>
              </a:solidFill>
            </a:endParaRPr>
          </a:p>
        </p:txBody>
      </p:sp>
      <p:sp>
        <p:nvSpPr>
          <p:cNvPr id="644" name="Google Shape;644;p75"/>
          <p:cNvSpPr/>
          <p:nvPr/>
        </p:nvSpPr>
        <p:spPr>
          <a:xfrm>
            <a:off x="14656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5"/>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2</a:t>
            </a:r>
            <a:r>
              <a:rPr lang="en" sz="3000">
                <a:solidFill>
                  <a:srgbClr val="0000FF"/>
                </a:solidFill>
              </a:rPr>
              <a:t>.9</a:t>
            </a:r>
            <a:endParaRPr sz="3000">
              <a:solidFill>
                <a:srgbClr val="0000FF"/>
              </a:solidFill>
            </a:endParaRPr>
          </a:p>
        </p:txBody>
      </p:sp>
      <p:sp>
        <p:nvSpPr>
          <p:cNvPr id="646" name="Google Shape;646;p75"/>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Losses:</a:t>
            </a:r>
            <a:endParaRPr sz="2400">
              <a:solidFill>
                <a:srgbClr val="0000FF"/>
              </a:solidFill>
            </a:endParaRPr>
          </a:p>
        </p:txBody>
      </p:sp>
      <p:pic>
        <p:nvPicPr>
          <p:cNvPr id="647" name="Google Shape;647;p75"/>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cxnSp>
        <p:nvCxnSpPr>
          <p:cNvPr id="652" name="Google Shape;652;p76"/>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653" name="Google Shape;653;p7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76"/>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655" name="Google Shape;655;p76"/>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656" name="Google Shape;656;p76"/>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657" name="Google Shape;657;p76"/>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658" name="Google Shape;658;p76"/>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59" name="Google Shape;659;p76"/>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60" name="Google Shape;660;p76"/>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61" name="Google Shape;661;p76"/>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62" name="Google Shape;662;p76"/>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63" name="Google Shape;663;p76"/>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664" name="Google Shape;664;p76"/>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665" name="Google Shape;665;p76"/>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666" name="Google Shape;666;p76"/>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667" name="Google Shape;667;p76"/>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668" name="Google Shape;668;p76"/>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669" name="Google Shape;669;p76"/>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670" name="Google Shape;670;p76"/>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671" name="Google Shape;671;p76"/>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672" name="Google Shape;672;p76"/>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673" name="Google Shape;673;p76"/>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74" name="Google Shape;674;p76"/>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675" name="Google Shape;675;p76"/>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676" name="Google Shape;676;p76"/>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677" name="Google Shape;677;p76"/>
          <p:cNvPicPr preferRelativeResize="0"/>
          <p:nvPr/>
        </p:nvPicPr>
        <p:blipFill>
          <a:blip r:embed="rId8">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678" name="Google Shape;678;p76"/>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1.3 - 4.9 + 1) </a:t>
            </a:r>
            <a:endParaRPr sz="1800">
              <a:solidFill>
                <a:srgbClr val="0000FF"/>
              </a:solidFill>
            </a:endParaRPr>
          </a:p>
          <a:p>
            <a:pPr indent="0" lvl="0" marL="0" rtl="0" algn="l">
              <a:spcBef>
                <a:spcPts val="0"/>
              </a:spcBef>
              <a:spcAft>
                <a:spcPts val="0"/>
              </a:spcAft>
              <a:buNone/>
            </a:pPr>
            <a:r>
              <a:rPr lang="en" sz="1800">
                <a:solidFill>
                  <a:srgbClr val="0000FF"/>
                </a:solidFill>
              </a:rPr>
              <a:t>   +max(0, 2.0 - 4.9 + 1)</a:t>
            </a:r>
            <a:endParaRPr sz="1800">
              <a:solidFill>
                <a:srgbClr val="0000FF"/>
              </a:solidFill>
            </a:endParaRPr>
          </a:p>
          <a:p>
            <a:pPr indent="0" lvl="0" marL="0" rtl="0" algn="l">
              <a:spcBef>
                <a:spcPts val="0"/>
              </a:spcBef>
              <a:spcAft>
                <a:spcPts val="0"/>
              </a:spcAft>
              <a:buNone/>
            </a:pPr>
            <a:r>
              <a:rPr lang="en" sz="1800">
                <a:solidFill>
                  <a:srgbClr val="0000FF"/>
                </a:solidFill>
              </a:rPr>
              <a:t>= max(0, -2.6) + max(0, -1.9)</a:t>
            </a:r>
            <a:endParaRPr sz="1800">
              <a:solidFill>
                <a:srgbClr val="0000FF"/>
              </a:solidFill>
            </a:endParaRPr>
          </a:p>
          <a:p>
            <a:pPr indent="0" lvl="0" marL="0" rtl="0" algn="l">
              <a:spcBef>
                <a:spcPts val="0"/>
              </a:spcBef>
              <a:spcAft>
                <a:spcPts val="0"/>
              </a:spcAft>
              <a:buNone/>
            </a:pPr>
            <a:r>
              <a:rPr lang="en" sz="1800">
                <a:solidFill>
                  <a:srgbClr val="0000FF"/>
                </a:solidFill>
              </a:rPr>
              <a:t>= 0 + 0</a:t>
            </a:r>
            <a:endParaRPr sz="1800">
              <a:solidFill>
                <a:srgbClr val="0000FF"/>
              </a:solidFill>
            </a:endParaRPr>
          </a:p>
          <a:p>
            <a:pPr indent="0" lvl="0" marL="0" rtl="0" algn="l">
              <a:spcBef>
                <a:spcPts val="0"/>
              </a:spcBef>
              <a:spcAft>
                <a:spcPts val="0"/>
              </a:spcAft>
              <a:buNone/>
            </a:pPr>
            <a:r>
              <a:rPr lang="en" sz="1800">
                <a:solidFill>
                  <a:srgbClr val="0000FF"/>
                </a:solidFill>
              </a:rPr>
              <a:t>= 0</a:t>
            </a:r>
            <a:endParaRPr sz="1800">
              <a:solidFill>
                <a:srgbClr val="0000FF"/>
              </a:solidFill>
            </a:endParaRPr>
          </a:p>
        </p:txBody>
      </p:sp>
      <p:sp>
        <p:nvSpPr>
          <p:cNvPr id="679" name="Google Shape;679;p76"/>
          <p:cNvSpPr/>
          <p:nvPr/>
        </p:nvSpPr>
        <p:spPr>
          <a:xfrm>
            <a:off x="28372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6"/>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0</a:t>
            </a:r>
            <a:endParaRPr sz="3000">
              <a:solidFill>
                <a:srgbClr val="0000FF"/>
              </a:solidFill>
            </a:endParaRPr>
          </a:p>
        </p:txBody>
      </p:sp>
      <p:sp>
        <p:nvSpPr>
          <p:cNvPr id="681" name="Google Shape;681;p76"/>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682" name="Google Shape;682;p76"/>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pic>
        <p:nvPicPr>
          <p:cNvPr id="683" name="Google Shape;683;p76"/>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cxnSp>
        <p:nvCxnSpPr>
          <p:cNvPr id="688" name="Google Shape;688;p77"/>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689" name="Google Shape;689;p7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0" name="Google Shape;690;p77"/>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691" name="Google Shape;691;p77"/>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692" name="Google Shape;692;p77"/>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693" name="Google Shape;693;p77"/>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694" name="Google Shape;694;p77"/>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695" name="Google Shape;695;p77"/>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696" name="Google Shape;696;p77"/>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697" name="Google Shape;697;p77"/>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698" name="Google Shape;698;p77"/>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699" name="Google Shape;699;p77"/>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700" name="Google Shape;700;p77"/>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701" name="Google Shape;701;p77"/>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702" name="Google Shape;702;p77"/>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703" name="Google Shape;703;p77"/>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704" name="Google Shape;704;p77"/>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705" name="Google Shape;705;p77"/>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706" name="Google Shape;706;p77"/>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707" name="Google Shape;707;p77"/>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708" name="Google Shape;708;p77"/>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709" name="Google Shape;709;p77"/>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10" name="Google Shape;710;p77"/>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711" name="Google Shape;711;p77"/>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712" name="Google Shape;712;p77"/>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713" name="Google Shape;713;p77"/>
          <p:cNvPicPr preferRelativeResize="0"/>
          <p:nvPr/>
        </p:nvPicPr>
        <p:blipFill>
          <a:blip r:embed="rId8">
            <a:alphaModFix/>
          </a:blip>
          <a:stretch>
            <a:fillRect/>
          </a:stretch>
        </p:blipFill>
        <p:spPr>
          <a:xfrm>
            <a:off x="5748018" y="2746565"/>
            <a:ext cx="3316057" cy="355500"/>
          </a:xfrm>
          <a:prstGeom prst="rect">
            <a:avLst/>
          </a:prstGeom>
          <a:noFill/>
          <a:ln cap="flat" cmpd="sng" w="19050">
            <a:solidFill>
              <a:srgbClr val="0000FF"/>
            </a:solidFill>
            <a:prstDash val="solid"/>
            <a:round/>
            <a:headEnd len="sm" w="sm" type="none"/>
            <a:tailEnd len="sm" w="sm" type="none"/>
          </a:ln>
        </p:spPr>
      </p:pic>
      <p:sp>
        <p:nvSpPr>
          <p:cNvPr id="714" name="Google Shape;714;p77"/>
          <p:cNvSpPr txBox="1"/>
          <p:nvPr/>
        </p:nvSpPr>
        <p:spPr>
          <a:xfrm>
            <a:off x="5812300" y="3099275"/>
            <a:ext cx="3128100" cy="10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 max(0, 2.2 - (-3.1) + 1) </a:t>
            </a:r>
            <a:endParaRPr sz="1800">
              <a:solidFill>
                <a:srgbClr val="0000FF"/>
              </a:solidFill>
            </a:endParaRPr>
          </a:p>
          <a:p>
            <a:pPr indent="0" lvl="0" marL="0" rtl="0" algn="l">
              <a:spcBef>
                <a:spcPts val="0"/>
              </a:spcBef>
              <a:spcAft>
                <a:spcPts val="0"/>
              </a:spcAft>
              <a:buNone/>
            </a:pPr>
            <a:r>
              <a:rPr lang="en" sz="1800">
                <a:solidFill>
                  <a:srgbClr val="0000FF"/>
                </a:solidFill>
              </a:rPr>
              <a:t>   +max(0, 2.5 - (-3.1) + 1)</a:t>
            </a:r>
            <a:endParaRPr sz="1800">
              <a:solidFill>
                <a:srgbClr val="0000FF"/>
              </a:solidFill>
            </a:endParaRPr>
          </a:p>
          <a:p>
            <a:pPr indent="0" lvl="0" marL="0" rtl="0" algn="l">
              <a:spcBef>
                <a:spcPts val="0"/>
              </a:spcBef>
              <a:spcAft>
                <a:spcPts val="0"/>
              </a:spcAft>
              <a:buNone/>
            </a:pPr>
            <a:r>
              <a:rPr lang="en" sz="1800">
                <a:solidFill>
                  <a:srgbClr val="0000FF"/>
                </a:solidFill>
              </a:rPr>
              <a:t>= max(0, 6.3) + max(0, 6.6)</a:t>
            </a:r>
            <a:endParaRPr sz="1800">
              <a:solidFill>
                <a:srgbClr val="0000FF"/>
              </a:solidFill>
            </a:endParaRPr>
          </a:p>
          <a:p>
            <a:pPr indent="0" lvl="0" marL="0" rtl="0" algn="l">
              <a:spcBef>
                <a:spcPts val="0"/>
              </a:spcBef>
              <a:spcAft>
                <a:spcPts val="0"/>
              </a:spcAft>
              <a:buNone/>
            </a:pPr>
            <a:r>
              <a:rPr lang="en" sz="1800">
                <a:solidFill>
                  <a:srgbClr val="0000FF"/>
                </a:solidFill>
              </a:rPr>
              <a:t>= 6.3 + 6.6</a:t>
            </a:r>
            <a:endParaRPr sz="1800">
              <a:solidFill>
                <a:srgbClr val="0000FF"/>
              </a:solidFill>
            </a:endParaRPr>
          </a:p>
          <a:p>
            <a:pPr indent="0" lvl="0" marL="0" rtl="0" algn="l">
              <a:spcBef>
                <a:spcPts val="0"/>
              </a:spcBef>
              <a:spcAft>
                <a:spcPts val="0"/>
              </a:spcAft>
              <a:buNone/>
            </a:pPr>
            <a:r>
              <a:rPr lang="en" sz="1800">
                <a:solidFill>
                  <a:srgbClr val="0000FF"/>
                </a:solidFill>
              </a:rPr>
              <a:t>= 12.9</a:t>
            </a:r>
            <a:endParaRPr sz="1800">
              <a:solidFill>
                <a:srgbClr val="0000FF"/>
              </a:solidFill>
            </a:endParaRPr>
          </a:p>
        </p:txBody>
      </p:sp>
      <p:sp>
        <p:nvSpPr>
          <p:cNvPr id="715" name="Google Shape;715;p77"/>
          <p:cNvSpPr/>
          <p:nvPr/>
        </p:nvSpPr>
        <p:spPr>
          <a:xfrm>
            <a:off x="4132625" y="2400575"/>
            <a:ext cx="1155900" cy="2116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717" name="Google Shape;717;p77"/>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718" name="Google Shape;718;p77"/>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719" name="Google Shape;719;p77"/>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12.9</a:t>
            </a:r>
            <a:endParaRPr sz="3000">
              <a:solidFill>
                <a:srgbClr val="0000FF"/>
              </a:solidFill>
            </a:endParaRPr>
          </a:p>
        </p:txBody>
      </p:sp>
      <p:pic>
        <p:nvPicPr>
          <p:cNvPr id="720" name="Google Shape;720;p77"/>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Python: Up and running</a:t>
            </a:r>
            <a:endParaRPr sz="3600"/>
          </a:p>
          <a:p>
            <a:pPr indent="-381000" lvl="0" marL="457200" marR="0" rtl="0" algn="l">
              <a:lnSpc>
                <a:spcPct val="100000"/>
              </a:lnSpc>
              <a:spcBef>
                <a:spcPts val="0"/>
              </a:spcBef>
              <a:spcAft>
                <a:spcPts val="0"/>
              </a:spcAft>
              <a:buSzPts val="2400"/>
              <a:buChar char="●"/>
            </a:pPr>
            <a:r>
              <a:rPr b="1" lang="en" sz="2400"/>
              <a:t>We’re using Python 3.6, not 2.7.</a:t>
            </a:r>
            <a:endParaRPr b="1" sz="2400"/>
          </a:p>
          <a:p>
            <a:pPr indent="-342900" lvl="0" marL="457200" marR="0" rtl="0" algn="l">
              <a:lnSpc>
                <a:spcPct val="100000"/>
              </a:lnSpc>
              <a:spcBef>
                <a:spcPts val="0"/>
              </a:spcBef>
              <a:spcAft>
                <a:spcPts val="0"/>
              </a:spcAft>
              <a:buSzPts val="1800"/>
              <a:buChar char="●"/>
            </a:pPr>
            <a:r>
              <a:rPr lang="en" sz="1800"/>
              <a:t>If you have not installed Python and tried a simple program yet, please do so as soon as possible.</a:t>
            </a:r>
            <a:endParaRPr sz="1800"/>
          </a:p>
          <a:p>
            <a:pPr indent="-342900" lvl="0" marL="457200" marR="0" rtl="0" algn="l">
              <a:lnSpc>
                <a:spcPct val="100000"/>
              </a:lnSpc>
              <a:spcBef>
                <a:spcPts val="0"/>
              </a:spcBef>
              <a:spcAft>
                <a:spcPts val="0"/>
              </a:spcAft>
              <a:buSzPts val="1800"/>
              <a:buChar char="●"/>
            </a:pPr>
            <a:r>
              <a:rPr lang="en" sz="1800"/>
              <a:t>Try loading up the first Python Notebook for Homework 1. Even if you don’t have time to do the assignment yet, at least make sure the Python Notebook is working properly. This will make sure you don’t incur a major delay later.</a:t>
            </a:r>
            <a:endParaRPr sz="1800"/>
          </a:p>
          <a:p>
            <a:pPr indent="-342900" lvl="0" marL="457200" marR="0" rtl="0" algn="l">
              <a:lnSpc>
                <a:spcPct val="100000"/>
              </a:lnSpc>
              <a:spcBef>
                <a:spcPts val="0"/>
              </a:spcBef>
              <a:spcAft>
                <a:spcPts val="0"/>
              </a:spcAft>
              <a:buSzPts val="1800"/>
              <a:buChar char="●"/>
            </a:pPr>
            <a:r>
              <a:rPr lang="en" sz="1800"/>
              <a:t>PYTHON Tutorial!  See “Notes” tab of course web page. </a:t>
            </a:r>
            <a:br>
              <a:rPr lang="en" sz="1800"/>
            </a:br>
            <a:r>
              <a:rPr lang="en" sz="1800"/>
              <a:t>(Show Notes page).</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cxnSp>
        <p:nvCxnSpPr>
          <p:cNvPr id="725" name="Google Shape;725;p78"/>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726" name="Google Shape;726;p78"/>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7" name="Google Shape;727;p78"/>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728" name="Google Shape;728;p78"/>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729" name="Google Shape;729;p78"/>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730" name="Google Shape;730;p78"/>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731" name="Google Shape;731;p78"/>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732" name="Google Shape;732;p78"/>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733" name="Google Shape;733;p78"/>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734" name="Google Shape;734;p78"/>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735" name="Google Shape;735;p78"/>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736" name="Google Shape;736;p78"/>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737" name="Google Shape;737;p78"/>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738" name="Google Shape;738;p78"/>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739" name="Google Shape;739;p78"/>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740" name="Google Shape;740;p78"/>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741" name="Google Shape;741;p78"/>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742" name="Google Shape;742;p78"/>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743" name="Google Shape;743;p78"/>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744" name="Google Shape;744;p78"/>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0</a:t>
            </a:r>
            <a:endParaRPr sz="3000">
              <a:solidFill>
                <a:srgbClr val="0000FF"/>
              </a:solidFill>
            </a:endParaRPr>
          </a:p>
        </p:txBody>
      </p:sp>
      <p:sp>
        <p:nvSpPr>
          <p:cNvPr id="745" name="Google Shape;745;p78"/>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746" name="Google Shape;746;p78"/>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2.9</a:t>
            </a:r>
            <a:endParaRPr sz="3000">
              <a:solidFill>
                <a:srgbClr val="0000FF"/>
              </a:solidFill>
            </a:endParaRPr>
          </a:p>
        </p:txBody>
      </p:sp>
      <p:sp>
        <p:nvSpPr>
          <p:cNvPr id="747" name="Google Shape;747;p78"/>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FF"/>
                </a:solidFill>
              </a:rPr>
              <a:t>12.9</a:t>
            </a:r>
            <a:endParaRPr sz="3000">
              <a:solidFill>
                <a:srgbClr val="0000FF"/>
              </a:solidFill>
            </a:endParaRPr>
          </a:p>
        </p:txBody>
      </p:sp>
      <p:sp>
        <p:nvSpPr>
          <p:cNvPr id="748" name="Google Shape;748;p78"/>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749" name="Google Shape;749;p78"/>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750" name="Google Shape;750;p78"/>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full training loss is the mean over all examples in the training data:</a:t>
            </a:r>
            <a:endParaRPr/>
          </a:p>
        </p:txBody>
      </p:sp>
      <p:pic>
        <p:nvPicPr>
          <p:cNvPr id="751" name="Google Shape;751;p78"/>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752" name="Google Shape;752;p78"/>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753" name="Google Shape;753;p78"/>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754" name="Google Shape;754;p78"/>
          <p:cNvPicPr preferRelativeResize="0"/>
          <p:nvPr/>
        </p:nvPicPr>
        <p:blipFill>
          <a:blip r:embed="rId8">
            <a:alphaModFix/>
          </a:blip>
          <a:stretch>
            <a:fillRect/>
          </a:stretch>
        </p:blipFill>
        <p:spPr>
          <a:xfrm>
            <a:off x="5970424" y="2441827"/>
            <a:ext cx="2861791" cy="306800"/>
          </a:xfrm>
          <a:prstGeom prst="rect">
            <a:avLst/>
          </a:prstGeom>
          <a:noFill/>
          <a:ln>
            <a:noFill/>
          </a:ln>
        </p:spPr>
      </p:pic>
      <p:sp>
        <p:nvSpPr>
          <p:cNvPr id="755" name="Google Shape;755;p78"/>
          <p:cNvSpPr txBox="1"/>
          <p:nvPr/>
        </p:nvSpPr>
        <p:spPr>
          <a:xfrm>
            <a:off x="5750650" y="3790725"/>
            <a:ext cx="3316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FF"/>
                </a:solidFill>
              </a:rPr>
              <a:t>L = (2.9 + 0 + 12.9)/3 </a:t>
            </a:r>
            <a:endParaRPr sz="2200">
              <a:solidFill>
                <a:srgbClr val="0000FF"/>
              </a:solidFill>
            </a:endParaRPr>
          </a:p>
          <a:p>
            <a:pPr indent="0" lvl="0" marL="0" rtl="0" algn="l">
              <a:spcBef>
                <a:spcPts val="0"/>
              </a:spcBef>
              <a:spcAft>
                <a:spcPts val="0"/>
              </a:spcAft>
              <a:buNone/>
            </a:pPr>
            <a:r>
              <a:rPr lang="en" sz="2200">
                <a:solidFill>
                  <a:srgbClr val="0000FF"/>
                </a:solidFill>
              </a:rPr>
              <a:t>   =</a:t>
            </a:r>
            <a:r>
              <a:rPr b="1" lang="en" sz="2200">
                <a:solidFill>
                  <a:srgbClr val="0000FF"/>
                </a:solidFill>
              </a:rPr>
              <a:t> 5.3</a:t>
            </a:r>
            <a:endParaRPr b="1" sz="2200">
              <a:solidFill>
                <a:srgbClr val="0000FF"/>
              </a:solidFill>
            </a:endParaRPr>
          </a:p>
        </p:txBody>
      </p:sp>
      <p:pic>
        <p:nvPicPr>
          <p:cNvPr id="756" name="Google Shape;756;p78"/>
          <p:cNvPicPr preferRelativeResize="0"/>
          <p:nvPr/>
        </p:nvPicPr>
        <p:blipFill>
          <a:blip r:embed="rId9">
            <a:alphaModFix/>
          </a:blip>
          <a:stretch>
            <a:fillRect/>
          </a:stretch>
        </p:blipFill>
        <p:spPr>
          <a:xfrm>
            <a:off x="6695425" y="3367924"/>
            <a:ext cx="1580103" cy="393600"/>
          </a:xfrm>
          <a:prstGeom prst="rect">
            <a:avLst/>
          </a:prstGeom>
          <a:noFill/>
          <a:ln>
            <a:noFill/>
          </a:ln>
        </p:spPr>
      </p:pic>
      <p:pic>
        <p:nvPicPr>
          <p:cNvPr id="757" name="Google Shape;757;p78"/>
          <p:cNvPicPr preferRelativeResize="0"/>
          <p:nvPr/>
        </p:nvPicPr>
        <p:blipFill>
          <a:blip r:embed="rId10">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79"/>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763" name="Google Shape;763;p79"/>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4" name="Google Shape;764;p79"/>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765" name="Google Shape;765;p79"/>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766" name="Google Shape;766;p79"/>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767" name="Google Shape;767;p79"/>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768" name="Google Shape;768;p79"/>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769" name="Google Shape;769;p79"/>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770" name="Google Shape;770;p79"/>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771" name="Google Shape;771;p79"/>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772" name="Google Shape;772;p79"/>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773" name="Google Shape;773;p79"/>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774" name="Google Shape;774;p79"/>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775" name="Google Shape;775;p79"/>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776" name="Google Shape;776;p79"/>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777" name="Google Shape;777;p79"/>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778" name="Google Shape;778;p79"/>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779" name="Google Shape;779;p79"/>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780" name="Google Shape;780;p79"/>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781" name="Google Shape;781;p79"/>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782" name="Google Shape;782;p79"/>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783" name="Google Shape;783;p79"/>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784" name="Google Shape;784;p79"/>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
        <p:nvSpPr>
          <p:cNvPr id="785" name="Google Shape;785;p79"/>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786" name="Google Shape;786;p79"/>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787" name="Google Shape;787;p79"/>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solidFill>
                  <a:srgbClr val="0000FF"/>
                </a:solidFill>
              </a:rPr>
              <a:t>Q: what if the sum was instead over all classes? </a:t>
            </a:r>
            <a:endParaRPr sz="2400">
              <a:solidFill>
                <a:srgbClr val="0000FF"/>
              </a:solidFill>
            </a:endParaRPr>
          </a:p>
          <a:p>
            <a:pPr indent="0" lvl="0" marL="0" rtl="0" algn="l">
              <a:spcBef>
                <a:spcPts val="0"/>
              </a:spcBef>
              <a:spcAft>
                <a:spcPts val="0"/>
              </a:spcAft>
              <a:buNone/>
            </a:pPr>
            <a:r>
              <a:rPr lang="en" sz="2400">
                <a:solidFill>
                  <a:srgbClr val="0000FF"/>
                </a:solidFill>
              </a:rPr>
              <a:t>(including j = y_i)</a:t>
            </a:r>
            <a:endParaRPr sz="2400">
              <a:solidFill>
                <a:srgbClr val="0000FF"/>
              </a:solidFill>
            </a:endParaRPr>
          </a:p>
        </p:txBody>
      </p:sp>
      <p:pic>
        <p:nvPicPr>
          <p:cNvPr id="788" name="Google Shape;788;p79"/>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789" name="Google Shape;789;p79"/>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790" name="Google Shape;790;p79"/>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791" name="Google Shape;791;p79"/>
          <p:cNvPicPr preferRelativeResize="0"/>
          <p:nvPr/>
        </p:nvPicPr>
        <p:blipFill>
          <a:blip r:embed="rId8">
            <a:alphaModFix/>
          </a:blip>
          <a:stretch>
            <a:fillRect/>
          </a:stretch>
        </p:blipFill>
        <p:spPr>
          <a:xfrm>
            <a:off x="5970424" y="2441827"/>
            <a:ext cx="2861791" cy="306800"/>
          </a:xfrm>
          <a:prstGeom prst="rect">
            <a:avLst/>
          </a:prstGeom>
          <a:noFill/>
          <a:ln>
            <a:noFill/>
          </a:ln>
        </p:spPr>
      </p:pic>
      <p:pic>
        <p:nvPicPr>
          <p:cNvPr id="792" name="Google Shape;792;p79"/>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cxnSp>
        <p:nvCxnSpPr>
          <p:cNvPr id="797" name="Google Shape;797;p80"/>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798" name="Google Shape;798;p80"/>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9" name="Google Shape;799;p80"/>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800" name="Google Shape;800;p80"/>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801" name="Google Shape;801;p80"/>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802" name="Google Shape;802;p80"/>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803" name="Google Shape;803;p80"/>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804" name="Google Shape;804;p80"/>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805" name="Google Shape;805;p80"/>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806" name="Google Shape;806;p80"/>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807" name="Google Shape;807;p80"/>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808" name="Google Shape;808;p80"/>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809" name="Google Shape;809;p80"/>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810" name="Google Shape;810;p80"/>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811" name="Google Shape;811;p80"/>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812" name="Google Shape;812;p80"/>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813" name="Google Shape;813;p80"/>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814" name="Google Shape;814;p80"/>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815" name="Google Shape;815;p80"/>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816" name="Google Shape;816;p80"/>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817" name="Google Shape;817;p80"/>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818" name="Google Shape;818;p80"/>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819" name="Google Shape;819;p80"/>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
        <p:nvSpPr>
          <p:cNvPr id="820" name="Google Shape;820;p80"/>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821" name="Google Shape;821;p80"/>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822" name="Google Shape;822;p80"/>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rPr lang="en" sz="2400">
                <a:solidFill>
                  <a:srgbClr val="0000FF"/>
                </a:solidFill>
              </a:rPr>
              <a:t>Q2: what if we used a mean instead of a sum here?</a:t>
            </a:r>
            <a:endParaRPr sz="2400">
              <a:solidFill>
                <a:srgbClr val="0000FF"/>
              </a:solidFill>
            </a:endParaRPr>
          </a:p>
        </p:txBody>
      </p:sp>
      <p:pic>
        <p:nvPicPr>
          <p:cNvPr id="823" name="Google Shape;823;p80"/>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824" name="Google Shape;824;p80"/>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825" name="Google Shape;825;p80"/>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826" name="Google Shape;826;p80"/>
          <p:cNvPicPr preferRelativeResize="0"/>
          <p:nvPr/>
        </p:nvPicPr>
        <p:blipFill>
          <a:blip r:embed="rId8">
            <a:alphaModFix/>
          </a:blip>
          <a:stretch>
            <a:fillRect/>
          </a:stretch>
        </p:blipFill>
        <p:spPr>
          <a:xfrm>
            <a:off x="5970424" y="2441827"/>
            <a:ext cx="2861791" cy="306800"/>
          </a:xfrm>
          <a:prstGeom prst="rect">
            <a:avLst/>
          </a:prstGeom>
          <a:noFill/>
          <a:ln>
            <a:noFill/>
          </a:ln>
        </p:spPr>
      </p:pic>
      <p:pic>
        <p:nvPicPr>
          <p:cNvPr id="827" name="Google Shape;827;p80"/>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cxnSp>
        <p:nvCxnSpPr>
          <p:cNvPr id="832" name="Google Shape;832;p81"/>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833" name="Google Shape;833;p81"/>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4" name="Google Shape;834;p81"/>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835" name="Google Shape;835;p81"/>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836" name="Google Shape;836;p81"/>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837" name="Google Shape;837;p81"/>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838" name="Google Shape;838;p81"/>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839" name="Google Shape;839;p81"/>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840" name="Google Shape;840;p81"/>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841" name="Google Shape;841;p81"/>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842" name="Google Shape;842;p81"/>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843" name="Google Shape;843;p81"/>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844" name="Google Shape;844;p81"/>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845" name="Google Shape;845;p81"/>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846" name="Google Shape;846;p81"/>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847" name="Google Shape;847;p81"/>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848" name="Google Shape;848;p81"/>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849" name="Google Shape;849;p81"/>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850" name="Google Shape;850;p81"/>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851" name="Google Shape;851;p81"/>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852" name="Google Shape;852;p81"/>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853" name="Google Shape;853;p81"/>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854" name="Google Shape;854;p81"/>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
        <p:nvSpPr>
          <p:cNvPr id="855" name="Google Shape;855;p81"/>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856" name="Google Shape;856;p81"/>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857" name="Google Shape;857;p81"/>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rPr lang="en" sz="2400">
                <a:solidFill>
                  <a:srgbClr val="0000FF"/>
                </a:solidFill>
              </a:rPr>
              <a:t>Q3: what if we used</a:t>
            </a:r>
            <a:endParaRPr sz="2400">
              <a:solidFill>
                <a:srgbClr val="0000FF"/>
              </a:solidFill>
            </a:endParaRPr>
          </a:p>
        </p:txBody>
      </p:sp>
      <p:pic>
        <p:nvPicPr>
          <p:cNvPr id="858" name="Google Shape;858;p81"/>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859" name="Google Shape;859;p81"/>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860" name="Google Shape;860;p81"/>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861" name="Google Shape;861;p81"/>
          <p:cNvPicPr preferRelativeResize="0"/>
          <p:nvPr/>
        </p:nvPicPr>
        <p:blipFill>
          <a:blip r:embed="rId8">
            <a:alphaModFix/>
          </a:blip>
          <a:stretch>
            <a:fillRect/>
          </a:stretch>
        </p:blipFill>
        <p:spPr>
          <a:xfrm>
            <a:off x="5970424" y="2441827"/>
            <a:ext cx="2861791" cy="306800"/>
          </a:xfrm>
          <a:prstGeom prst="rect">
            <a:avLst/>
          </a:prstGeom>
          <a:noFill/>
          <a:ln>
            <a:noFill/>
          </a:ln>
        </p:spPr>
      </p:pic>
      <p:pic>
        <p:nvPicPr>
          <p:cNvPr id="862" name="Google Shape;862;p81"/>
          <p:cNvPicPr preferRelativeResize="0"/>
          <p:nvPr/>
        </p:nvPicPr>
        <p:blipFill>
          <a:blip r:embed="rId9">
            <a:alphaModFix/>
          </a:blip>
          <a:stretch>
            <a:fillRect/>
          </a:stretch>
        </p:blipFill>
        <p:spPr>
          <a:xfrm>
            <a:off x="5970415" y="3813423"/>
            <a:ext cx="3006485" cy="355500"/>
          </a:xfrm>
          <a:prstGeom prst="rect">
            <a:avLst/>
          </a:prstGeom>
          <a:noFill/>
          <a:ln>
            <a:noFill/>
          </a:ln>
        </p:spPr>
      </p:pic>
      <p:pic>
        <p:nvPicPr>
          <p:cNvPr id="863" name="Google Shape;863;p81"/>
          <p:cNvPicPr preferRelativeResize="0"/>
          <p:nvPr/>
        </p:nvPicPr>
        <p:blipFill>
          <a:blip r:embed="rId10">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cxnSp>
        <p:nvCxnSpPr>
          <p:cNvPr id="868" name="Google Shape;868;p82"/>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869" name="Google Shape;869;p82"/>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0" name="Google Shape;870;p82"/>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871" name="Google Shape;871;p82"/>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872" name="Google Shape;872;p82"/>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873" name="Google Shape;873;p82"/>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874" name="Google Shape;874;p82"/>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875" name="Google Shape;875;p82"/>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876" name="Google Shape;876;p82"/>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877" name="Google Shape;877;p82"/>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878" name="Google Shape;878;p82"/>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879" name="Google Shape;879;p82"/>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880" name="Google Shape;880;p82"/>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881" name="Google Shape;881;p82"/>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882" name="Google Shape;882;p82"/>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883" name="Google Shape;883;p82"/>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884" name="Google Shape;884;p82"/>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885" name="Google Shape;885;p82"/>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886" name="Google Shape;886;p82"/>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887" name="Google Shape;887;p82"/>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888" name="Google Shape;888;p82"/>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889" name="Google Shape;889;p82"/>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890" name="Google Shape;890;p82"/>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
        <p:nvSpPr>
          <p:cNvPr id="891" name="Google Shape;891;p82"/>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892" name="Google Shape;892;p82"/>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893" name="Google Shape;893;p82"/>
          <p:cNvSpPr txBox="1"/>
          <p:nvPr/>
        </p:nvSpPr>
        <p:spPr>
          <a:xfrm>
            <a:off x="5921425" y="640150"/>
            <a:ext cx="31281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rPr lang="en" sz="2400">
                <a:solidFill>
                  <a:srgbClr val="0000FF"/>
                </a:solidFill>
              </a:rPr>
              <a:t>Q4: what is the min/max possible loss?</a:t>
            </a:r>
            <a:endParaRPr sz="2400">
              <a:solidFill>
                <a:srgbClr val="0000FF"/>
              </a:solidFill>
            </a:endParaRPr>
          </a:p>
        </p:txBody>
      </p:sp>
      <p:pic>
        <p:nvPicPr>
          <p:cNvPr id="894" name="Google Shape;894;p82"/>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895" name="Google Shape;895;p82"/>
          <p:cNvPicPr preferRelativeResize="0"/>
          <p:nvPr/>
        </p:nvPicPr>
        <p:blipFill rotWithShape="1">
          <a:blip r:embed="rId7">
            <a:alphaModFix/>
          </a:blip>
          <a:srcRect b="0" l="55307" r="11518" t="0"/>
          <a:stretch/>
        </p:blipFill>
        <p:spPr>
          <a:xfrm>
            <a:off x="6547025" y="1143125"/>
            <a:ext cx="240050" cy="306800"/>
          </a:xfrm>
          <a:prstGeom prst="rect">
            <a:avLst/>
          </a:prstGeom>
          <a:noFill/>
          <a:ln>
            <a:noFill/>
          </a:ln>
        </p:spPr>
      </p:pic>
      <p:pic>
        <p:nvPicPr>
          <p:cNvPr id="896" name="Google Shape;896;p82"/>
          <p:cNvPicPr preferRelativeResize="0"/>
          <p:nvPr/>
        </p:nvPicPr>
        <p:blipFill rotWithShape="1">
          <a:blip r:embed="rId7">
            <a:alphaModFix/>
          </a:blip>
          <a:srcRect b="0" l="15513" r="51310" t="0"/>
          <a:stretch/>
        </p:blipFill>
        <p:spPr>
          <a:xfrm>
            <a:off x="6583400" y="932175"/>
            <a:ext cx="240050" cy="306800"/>
          </a:xfrm>
          <a:prstGeom prst="rect">
            <a:avLst/>
          </a:prstGeom>
          <a:noFill/>
          <a:ln>
            <a:noFill/>
          </a:ln>
        </p:spPr>
      </p:pic>
      <p:pic>
        <p:nvPicPr>
          <p:cNvPr id="897" name="Google Shape;897;p82"/>
          <p:cNvPicPr preferRelativeResize="0"/>
          <p:nvPr/>
        </p:nvPicPr>
        <p:blipFill>
          <a:blip r:embed="rId8">
            <a:alphaModFix/>
          </a:blip>
          <a:stretch>
            <a:fillRect/>
          </a:stretch>
        </p:blipFill>
        <p:spPr>
          <a:xfrm>
            <a:off x="5970424" y="2441827"/>
            <a:ext cx="2861791" cy="306800"/>
          </a:xfrm>
          <a:prstGeom prst="rect">
            <a:avLst/>
          </a:prstGeom>
          <a:noFill/>
          <a:ln>
            <a:noFill/>
          </a:ln>
        </p:spPr>
      </p:pic>
      <p:pic>
        <p:nvPicPr>
          <p:cNvPr id="898" name="Google Shape;898;p82"/>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cxnSp>
        <p:nvCxnSpPr>
          <p:cNvPr id="903" name="Google Shape;903;p83"/>
          <p:cNvCxnSpPr/>
          <p:nvPr/>
        </p:nvCxnSpPr>
        <p:spPr>
          <a:xfrm>
            <a:off x="98375" y="4073775"/>
            <a:ext cx="5394000" cy="0"/>
          </a:xfrm>
          <a:prstGeom prst="straightConnector1">
            <a:avLst/>
          </a:prstGeom>
          <a:noFill/>
          <a:ln cap="flat" cmpd="sng" w="9525">
            <a:solidFill>
              <a:srgbClr val="000000"/>
            </a:solidFill>
            <a:prstDash val="solid"/>
            <a:round/>
            <a:headEnd len="med" w="med" type="none"/>
            <a:tailEnd len="med" w="med" type="none"/>
          </a:ln>
        </p:spPr>
      </p:cxnSp>
      <p:sp>
        <p:nvSpPr>
          <p:cNvPr id="904" name="Google Shape;904;p83"/>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5" name="Google Shape;905;p83"/>
          <p:cNvPicPr preferRelativeResize="0"/>
          <p:nvPr/>
        </p:nvPicPr>
        <p:blipFill>
          <a:blip r:embed="rId3">
            <a:alphaModFix/>
          </a:blip>
          <a:stretch>
            <a:fillRect/>
          </a:stretch>
        </p:blipFill>
        <p:spPr>
          <a:xfrm>
            <a:off x="1405003" y="1006538"/>
            <a:ext cx="1140231" cy="1258556"/>
          </a:xfrm>
          <a:prstGeom prst="rect">
            <a:avLst/>
          </a:prstGeom>
          <a:noFill/>
          <a:ln>
            <a:noFill/>
          </a:ln>
        </p:spPr>
      </p:pic>
      <p:pic>
        <p:nvPicPr>
          <p:cNvPr id="906" name="Google Shape;906;p83"/>
          <p:cNvPicPr preferRelativeResize="0"/>
          <p:nvPr/>
        </p:nvPicPr>
        <p:blipFill>
          <a:blip r:embed="rId4">
            <a:alphaModFix/>
          </a:blip>
          <a:stretch>
            <a:fillRect/>
          </a:stretch>
        </p:blipFill>
        <p:spPr>
          <a:xfrm>
            <a:off x="2670997" y="1006538"/>
            <a:ext cx="1258543" cy="1258543"/>
          </a:xfrm>
          <a:prstGeom prst="rect">
            <a:avLst/>
          </a:prstGeom>
          <a:noFill/>
          <a:ln>
            <a:noFill/>
          </a:ln>
        </p:spPr>
      </p:pic>
      <p:pic>
        <p:nvPicPr>
          <p:cNvPr id="907" name="Google Shape;907;p83"/>
          <p:cNvPicPr preferRelativeResize="0"/>
          <p:nvPr/>
        </p:nvPicPr>
        <p:blipFill>
          <a:blip r:embed="rId5">
            <a:alphaModFix/>
          </a:blip>
          <a:stretch>
            <a:fillRect/>
          </a:stretch>
        </p:blipFill>
        <p:spPr>
          <a:xfrm>
            <a:off x="4049441" y="1006559"/>
            <a:ext cx="1211051" cy="1211051"/>
          </a:xfrm>
          <a:prstGeom prst="rect">
            <a:avLst/>
          </a:prstGeom>
          <a:noFill/>
          <a:ln>
            <a:noFill/>
          </a:ln>
        </p:spPr>
      </p:pic>
      <p:sp>
        <p:nvSpPr>
          <p:cNvPr id="908" name="Google Shape;908;p83"/>
          <p:cNvSpPr txBox="1"/>
          <p:nvPr/>
        </p:nvSpPr>
        <p:spPr>
          <a:xfrm>
            <a:off x="125125" y="2419525"/>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cat</a:t>
            </a:r>
            <a:endParaRPr sz="2400"/>
          </a:p>
        </p:txBody>
      </p:sp>
      <p:sp>
        <p:nvSpPr>
          <p:cNvPr id="909" name="Google Shape;909;p83"/>
          <p:cNvSpPr txBox="1"/>
          <p:nvPr/>
        </p:nvSpPr>
        <p:spPr>
          <a:xfrm>
            <a:off x="125125" y="35765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frog</a:t>
            </a:r>
            <a:endParaRPr sz="2400"/>
          </a:p>
        </p:txBody>
      </p:sp>
      <p:sp>
        <p:nvSpPr>
          <p:cNvPr id="910" name="Google Shape;910;p83"/>
          <p:cNvSpPr txBox="1"/>
          <p:nvPr/>
        </p:nvSpPr>
        <p:spPr>
          <a:xfrm>
            <a:off x="125125" y="2999050"/>
            <a:ext cx="1314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car</a:t>
            </a:r>
            <a:endParaRPr sz="2400"/>
          </a:p>
        </p:txBody>
      </p:sp>
      <p:sp>
        <p:nvSpPr>
          <p:cNvPr id="911" name="Google Shape;911;p83"/>
          <p:cNvSpPr txBox="1"/>
          <p:nvPr/>
        </p:nvSpPr>
        <p:spPr>
          <a:xfrm>
            <a:off x="16517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3.2</a:t>
            </a:r>
            <a:endParaRPr b="1" sz="3000"/>
          </a:p>
        </p:txBody>
      </p:sp>
      <p:sp>
        <p:nvSpPr>
          <p:cNvPr id="912" name="Google Shape;912;p83"/>
          <p:cNvSpPr txBox="1"/>
          <p:nvPr/>
        </p:nvSpPr>
        <p:spPr>
          <a:xfrm>
            <a:off x="16517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5.1</a:t>
            </a:r>
            <a:endParaRPr sz="3000"/>
          </a:p>
        </p:txBody>
      </p:sp>
      <p:sp>
        <p:nvSpPr>
          <p:cNvPr id="913" name="Google Shape;913;p83"/>
          <p:cNvSpPr txBox="1"/>
          <p:nvPr/>
        </p:nvSpPr>
        <p:spPr>
          <a:xfrm>
            <a:off x="1575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-1.7</a:t>
            </a:r>
            <a:endParaRPr sz="3000"/>
          </a:p>
        </p:txBody>
      </p:sp>
      <p:sp>
        <p:nvSpPr>
          <p:cNvPr id="914" name="Google Shape;914;p83"/>
          <p:cNvSpPr txBox="1"/>
          <p:nvPr/>
        </p:nvSpPr>
        <p:spPr>
          <a:xfrm>
            <a:off x="30995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4.9</a:t>
            </a:r>
            <a:endParaRPr b="1" sz="3000"/>
          </a:p>
        </p:txBody>
      </p:sp>
      <p:sp>
        <p:nvSpPr>
          <p:cNvPr id="915" name="Google Shape;915;p83"/>
          <p:cNvSpPr txBox="1"/>
          <p:nvPr/>
        </p:nvSpPr>
        <p:spPr>
          <a:xfrm>
            <a:off x="30995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1.3</a:t>
            </a:r>
            <a:endParaRPr sz="3000"/>
          </a:p>
        </p:txBody>
      </p:sp>
      <p:sp>
        <p:nvSpPr>
          <p:cNvPr id="916" name="Google Shape;916;p83"/>
          <p:cNvSpPr txBox="1"/>
          <p:nvPr/>
        </p:nvSpPr>
        <p:spPr>
          <a:xfrm>
            <a:off x="30995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2.0</a:t>
            </a:r>
            <a:endParaRPr sz="3000"/>
          </a:p>
        </p:txBody>
      </p:sp>
      <p:sp>
        <p:nvSpPr>
          <p:cNvPr id="917" name="Google Shape;917;p83"/>
          <p:cNvSpPr txBox="1"/>
          <p:nvPr/>
        </p:nvSpPr>
        <p:spPr>
          <a:xfrm>
            <a:off x="4318725" y="34579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-3.1</a:t>
            </a:r>
            <a:endParaRPr b="1" sz="3000"/>
          </a:p>
        </p:txBody>
      </p:sp>
      <p:sp>
        <p:nvSpPr>
          <p:cNvPr id="918" name="Google Shape;918;p83"/>
          <p:cNvSpPr txBox="1"/>
          <p:nvPr/>
        </p:nvSpPr>
        <p:spPr>
          <a:xfrm>
            <a:off x="4471125" y="29245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2.5</a:t>
            </a:r>
            <a:endParaRPr sz="3000"/>
          </a:p>
        </p:txBody>
      </p:sp>
      <p:sp>
        <p:nvSpPr>
          <p:cNvPr id="919" name="Google Shape;919;p83"/>
          <p:cNvSpPr txBox="1"/>
          <p:nvPr/>
        </p:nvSpPr>
        <p:spPr>
          <a:xfrm>
            <a:off x="4471125" y="2391125"/>
            <a:ext cx="12111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2.2</a:t>
            </a:r>
            <a:endParaRPr sz="3000"/>
          </a:p>
        </p:txBody>
      </p:sp>
      <p:pic>
        <p:nvPicPr>
          <p:cNvPr id="920" name="Google Shape;920;p83"/>
          <p:cNvPicPr preferRelativeResize="0"/>
          <p:nvPr/>
        </p:nvPicPr>
        <p:blipFill>
          <a:blip r:embed="rId6">
            <a:alphaModFix/>
          </a:blip>
          <a:stretch>
            <a:fillRect/>
          </a:stretch>
        </p:blipFill>
        <p:spPr>
          <a:xfrm>
            <a:off x="2975800" y="479524"/>
            <a:ext cx="1449175" cy="306800"/>
          </a:xfrm>
          <a:prstGeom prst="rect">
            <a:avLst/>
          </a:prstGeom>
          <a:noFill/>
          <a:ln>
            <a:noFill/>
          </a:ln>
        </p:spPr>
      </p:pic>
      <p:cxnSp>
        <p:nvCxnSpPr>
          <p:cNvPr id="921" name="Google Shape;921;p83"/>
          <p:cNvCxnSpPr/>
          <p:nvPr/>
        </p:nvCxnSpPr>
        <p:spPr>
          <a:xfrm>
            <a:off x="5679900" y="124025"/>
            <a:ext cx="0" cy="4439700"/>
          </a:xfrm>
          <a:prstGeom prst="straightConnector1">
            <a:avLst/>
          </a:prstGeom>
          <a:noFill/>
          <a:ln cap="flat" cmpd="sng" w="19050">
            <a:solidFill>
              <a:srgbClr val="000000"/>
            </a:solidFill>
            <a:prstDash val="solid"/>
            <a:round/>
            <a:headEnd len="med" w="med" type="none"/>
            <a:tailEnd len="med" w="med" type="none"/>
          </a:ln>
        </p:spPr>
      </p:cxnSp>
      <p:sp>
        <p:nvSpPr>
          <p:cNvPr id="922" name="Google Shape;922;p83"/>
          <p:cNvSpPr txBox="1"/>
          <p:nvPr/>
        </p:nvSpPr>
        <p:spPr>
          <a:xfrm>
            <a:off x="3229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0</a:t>
            </a:r>
            <a:endParaRPr sz="3000"/>
          </a:p>
        </p:txBody>
      </p:sp>
      <p:sp>
        <p:nvSpPr>
          <p:cNvPr id="923" name="Google Shape;923;p83"/>
          <p:cNvSpPr txBox="1"/>
          <p:nvPr/>
        </p:nvSpPr>
        <p:spPr>
          <a:xfrm>
            <a:off x="98375" y="4048425"/>
            <a:ext cx="1258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Losses:</a:t>
            </a:r>
            <a:endParaRPr sz="2400"/>
          </a:p>
        </p:txBody>
      </p:sp>
      <p:sp>
        <p:nvSpPr>
          <p:cNvPr id="924" name="Google Shape;924;p83"/>
          <p:cNvSpPr txBox="1"/>
          <p:nvPr/>
        </p:nvSpPr>
        <p:spPr>
          <a:xfrm>
            <a:off x="1705673" y="3964582"/>
            <a:ext cx="87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2.9</a:t>
            </a:r>
            <a:endParaRPr sz="3000"/>
          </a:p>
        </p:txBody>
      </p:sp>
      <p:sp>
        <p:nvSpPr>
          <p:cNvPr id="925" name="Google Shape;925;p83"/>
          <p:cNvSpPr txBox="1"/>
          <p:nvPr/>
        </p:nvSpPr>
        <p:spPr>
          <a:xfrm>
            <a:off x="4309300" y="3964575"/>
            <a:ext cx="101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12.9</a:t>
            </a:r>
            <a:endParaRPr sz="3000"/>
          </a:p>
        </p:txBody>
      </p:sp>
      <p:sp>
        <p:nvSpPr>
          <p:cNvPr id="926" name="Google Shape;926;p83"/>
          <p:cNvSpPr txBox="1"/>
          <p:nvPr/>
        </p:nvSpPr>
        <p:spPr>
          <a:xfrm>
            <a:off x="272825" y="124025"/>
            <a:ext cx="74739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training examples, 3 classes.</a:t>
            </a:r>
            <a:endParaRPr sz="1800"/>
          </a:p>
          <a:p>
            <a:pPr indent="0" lvl="0" marL="0" rtl="0" algn="l">
              <a:spcBef>
                <a:spcPts val="0"/>
              </a:spcBef>
              <a:spcAft>
                <a:spcPts val="0"/>
              </a:spcAft>
              <a:buNone/>
            </a:pPr>
            <a:r>
              <a:rPr lang="en" sz="1800"/>
              <a:t>With some W the scores                           are:</a:t>
            </a:r>
            <a:endParaRPr sz="1800"/>
          </a:p>
        </p:txBody>
      </p:sp>
      <p:sp>
        <p:nvSpPr>
          <p:cNvPr id="927" name="Google Shape;927;p83"/>
          <p:cNvSpPr txBox="1"/>
          <p:nvPr/>
        </p:nvSpPr>
        <p:spPr>
          <a:xfrm>
            <a:off x="5903050" y="174575"/>
            <a:ext cx="3222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Multiclass SVM loss:</a:t>
            </a:r>
            <a:endParaRPr b="1" sz="1800"/>
          </a:p>
        </p:txBody>
      </p:sp>
      <p:sp>
        <p:nvSpPr>
          <p:cNvPr id="928" name="Google Shape;928;p83"/>
          <p:cNvSpPr txBox="1"/>
          <p:nvPr/>
        </p:nvSpPr>
        <p:spPr>
          <a:xfrm>
            <a:off x="5754100" y="640150"/>
            <a:ext cx="3295500" cy="28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Given an example</a:t>
            </a:r>
            <a:endParaRPr/>
          </a:p>
          <a:p>
            <a:pPr indent="0" lvl="0" marL="0" rtl="0" algn="l">
              <a:spcBef>
                <a:spcPts val="0"/>
              </a:spcBef>
              <a:spcAft>
                <a:spcPts val="0"/>
              </a:spcAft>
              <a:buNone/>
            </a:pPr>
            <a:r>
              <a:rPr lang="en"/>
              <a:t>where        is the image and</a:t>
            </a:r>
            <a:endParaRPr/>
          </a:p>
          <a:p>
            <a:pPr indent="0" lvl="0" marL="0" rtl="0" algn="l">
              <a:spcBef>
                <a:spcPts val="0"/>
              </a:spcBef>
              <a:spcAft>
                <a:spcPts val="0"/>
              </a:spcAft>
              <a:buNone/>
            </a:pPr>
            <a:r>
              <a:rPr lang="en"/>
              <a:t>where       is the (integer)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using the shorthand for the scores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SVM loss has the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rPr lang="en" sz="2200">
                <a:solidFill>
                  <a:srgbClr val="0000FF"/>
                </a:solidFill>
              </a:rPr>
              <a:t>Q5: usually at initialization W are small numbers, so all s ~= 0. What is the loss?</a:t>
            </a:r>
            <a:endParaRPr sz="2200">
              <a:solidFill>
                <a:srgbClr val="0000FF"/>
              </a:solidFill>
            </a:endParaRPr>
          </a:p>
        </p:txBody>
      </p:sp>
      <p:pic>
        <p:nvPicPr>
          <p:cNvPr id="929" name="Google Shape;929;p83"/>
          <p:cNvPicPr preferRelativeResize="0"/>
          <p:nvPr/>
        </p:nvPicPr>
        <p:blipFill>
          <a:blip r:embed="rId7">
            <a:alphaModFix/>
          </a:blip>
          <a:stretch>
            <a:fillRect/>
          </a:stretch>
        </p:blipFill>
        <p:spPr>
          <a:xfrm>
            <a:off x="7555395" y="699745"/>
            <a:ext cx="723585" cy="306800"/>
          </a:xfrm>
          <a:prstGeom prst="rect">
            <a:avLst/>
          </a:prstGeom>
          <a:noFill/>
          <a:ln>
            <a:noFill/>
          </a:ln>
        </p:spPr>
      </p:pic>
      <p:pic>
        <p:nvPicPr>
          <p:cNvPr id="930" name="Google Shape;930;p83"/>
          <p:cNvPicPr preferRelativeResize="0"/>
          <p:nvPr/>
        </p:nvPicPr>
        <p:blipFill rotWithShape="1">
          <a:blip r:embed="rId7">
            <a:alphaModFix/>
          </a:blip>
          <a:srcRect b="0" l="55307" r="11518" t="0"/>
          <a:stretch/>
        </p:blipFill>
        <p:spPr>
          <a:xfrm>
            <a:off x="6370875" y="1122250"/>
            <a:ext cx="240050" cy="306800"/>
          </a:xfrm>
          <a:prstGeom prst="rect">
            <a:avLst/>
          </a:prstGeom>
          <a:noFill/>
          <a:ln>
            <a:noFill/>
          </a:ln>
        </p:spPr>
      </p:pic>
      <p:pic>
        <p:nvPicPr>
          <p:cNvPr id="931" name="Google Shape;931;p83"/>
          <p:cNvPicPr preferRelativeResize="0"/>
          <p:nvPr/>
        </p:nvPicPr>
        <p:blipFill rotWithShape="1">
          <a:blip r:embed="rId7">
            <a:alphaModFix/>
          </a:blip>
          <a:srcRect b="0" l="15513" r="51310" t="0"/>
          <a:stretch/>
        </p:blipFill>
        <p:spPr>
          <a:xfrm>
            <a:off x="6444025" y="918225"/>
            <a:ext cx="240050" cy="306800"/>
          </a:xfrm>
          <a:prstGeom prst="rect">
            <a:avLst/>
          </a:prstGeom>
          <a:noFill/>
          <a:ln>
            <a:noFill/>
          </a:ln>
        </p:spPr>
      </p:pic>
      <p:pic>
        <p:nvPicPr>
          <p:cNvPr id="932" name="Google Shape;932;p83"/>
          <p:cNvPicPr preferRelativeResize="0"/>
          <p:nvPr/>
        </p:nvPicPr>
        <p:blipFill>
          <a:blip r:embed="rId8">
            <a:alphaModFix/>
          </a:blip>
          <a:stretch>
            <a:fillRect/>
          </a:stretch>
        </p:blipFill>
        <p:spPr>
          <a:xfrm>
            <a:off x="5970424" y="2441827"/>
            <a:ext cx="2861791" cy="306800"/>
          </a:xfrm>
          <a:prstGeom prst="rect">
            <a:avLst/>
          </a:prstGeom>
          <a:noFill/>
          <a:ln>
            <a:noFill/>
          </a:ln>
        </p:spPr>
      </p:pic>
      <p:pic>
        <p:nvPicPr>
          <p:cNvPr id="933" name="Google Shape;933;p83"/>
          <p:cNvPicPr preferRelativeResize="0"/>
          <p:nvPr/>
        </p:nvPicPr>
        <p:blipFill>
          <a:blip r:embed="rId9">
            <a:alphaModFix/>
          </a:blip>
          <a:stretch>
            <a:fillRect/>
          </a:stretch>
        </p:blipFill>
        <p:spPr>
          <a:xfrm>
            <a:off x="7214950" y="1755800"/>
            <a:ext cx="1140225" cy="2514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descr="hinge.png" id="938" name="Google Shape;938;p84"/>
          <p:cNvPicPr preferRelativeResize="0"/>
          <p:nvPr/>
        </p:nvPicPr>
        <p:blipFill>
          <a:blip r:embed="rId3">
            <a:alphaModFix/>
          </a:blip>
          <a:stretch>
            <a:fillRect/>
          </a:stretch>
        </p:blipFill>
        <p:spPr>
          <a:xfrm>
            <a:off x="1504788" y="483925"/>
            <a:ext cx="6134422" cy="3396874"/>
          </a:xfrm>
          <a:prstGeom prst="rect">
            <a:avLst/>
          </a:prstGeom>
          <a:noFill/>
          <a:ln>
            <a:noFill/>
          </a:ln>
        </p:spPr>
      </p:pic>
      <p:sp>
        <p:nvSpPr>
          <p:cNvPr id="939" name="Google Shape;939;p84"/>
          <p:cNvSpPr txBox="1"/>
          <p:nvPr>
            <p:ph idx="12" type="sldNum"/>
          </p:nvPr>
        </p:nvSpPr>
        <p:spPr>
          <a:xfrm>
            <a:off x="6655689" y="4667850"/>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2" type="sldNum"/>
          </p:nvPr>
        </p:nvSpPr>
        <p:spPr>
          <a:xfrm>
            <a:off x="65032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34"/>
          <p:cNvSpPr txBox="1"/>
          <p:nvPr/>
        </p:nvSpPr>
        <p:spPr>
          <a:xfrm>
            <a:off x="330300" y="368625"/>
            <a:ext cx="7721400" cy="3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Readings</a:t>
            </a:r>
            <a:endParaRPr sz="3600"/>
          </a:p>
          <a:p>
            <a:pPr indent="-342900" lvl="0" marL="457200" marR="0" rtl="0" algn="l">
              <a:lnSpc>
                <a:spcPct val="100000"/>
              </a:lnSpc>
              <a:spcBef>
                <a:spcPts val="0"/>
              </a:spcBef>
              <a:spcAft>
                <a:spcPts val="0"/>
              </a:spcAft>
              <a:buSzPts val="1800"/>
              <a:buChar char="●"/>
            </a:pPr>
            <a:r>
              <a:rPr lang="en" sz="1800"/>
              <a:t>On Syllabus page, </a:t>
            </a:r>
            <a:r>
              <a:rPr lang="en" sz="1800"/>
              <a:t> </a:t>
            </a:r>
            <a:endParaRPr sz="1800"/>
          </a:p>
        </p:txBody>
      </p:sp>
      <p:pic>
        <p:nvPicPr>
          <p:cNvPr descr="Screenshot_2017-09-01_21-11-39.png" id="162" name="Google Shape;162;p34"/>
          <p:cNvPicPr preferRelativeResize="0"/>
          <p:nvPr/>
        </p:nvPicPr>
        <p:blipFill>
          <a:blip r:embed="rId3">
            <a:alphaModFix/>
          </a:blip>
          <a:stretch>
            <a:fillRect/>
          </a:stretch>
        </p:blipFill>
        <p:spPr>
          <a:xfrm>
            <a:off x="2812023" y="213150"/>
            <a:ext cx="6331973" cy="416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35"/>
          <p:cNvSpPr txBox="1"/>
          <p:nvPr/>
        </p:nvSpPr>
        <p:spPr>
          <a:xfrm>
            <a:off x="158800" y="93825"/>
            <a:ext cx="66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Back to classification...</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36"/>
          <p:cNvSpPr txBox="1"/>
          <p:nvPr>
            <p:ph type="title"/>
          </p:nvPr>
        </p:nvSpPr>
        <p:spPr>
          <a:xfrm>
            <a:off x="400250" y="533400"/>
            <a:ext cx="90102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Data-driven approach:</a:t>
            </a:r>
            <a:endParaRPr b="1"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Collect a dataset of images and labels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Use Machine Learning to train an image classifier</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AutoNum type="arabicPeriod"/>
            </a:pPr>
            <a:r>
              <a:rPr lang="en" sz="2400">
                <a:latin typeface="Helvetica Neue"/>
                <a:ea typeface="Helvetica Neue"/>
                <a:cs typeface="Helvetica Neue"/>
                <a:sym typeface="Helvetica Neue"/>
              </a:rPr>
              <a:t>Evaluate the classifier on a withheld set of test images</a:t>
            </a:r>
            <a:endParaRPr sz="2400">
              <a:latin typeface="Helvetica Neue"/>
              <a:ea typeface="Helvetica Neue"/>
              <a:cs typeface="Helvetica Neue"/>
              <a:sym typeface="Helvetica Neue"/>
            </a:endParaRPr>
          </a:p>
        </p:txBody>
      </p:sp>
      <p:pic>
        <p:nvPicPr>
          <p:cNvPr id="175" name="Google Shape;175;p36"/>
          <p:cNvPicPr preferRelativeResize="0"/>
          <p:nvPr/>
        </p:nvPicPr>
        <p:blipFill>
          <a:blip r:embed="rId3">
            <a:alphaModFix/>
          </a:blip>
          <a:stretch>
            <a:fillRect/>
          </a:stretch>
        </p:blipFill>
        <p:spPr>
          <a:xfrm>
            <a:off x="4285550" y="2296577"/>
            <a:ext cx="4705001" cy="2170600"/>
          </a:xfrm>
          <a:prstGeom prst="rect">
            <a:avLst/>
          </a:prstGeom>
          <a:noFill/>
          <a:ln>
            <a:noFill/>
          </a:ln>
        </p:spPr>
      </p:pic>
      <p:sp>
        <p:nvSpPr>
          <p:cNvPr id="176" name="Google Shape;176;p36"/>
          <p:cNvSpPr txBox="1"/>
          <p:nvPr/>
        </p:nvSpPr>
        <p:spPr>
          <a:xfrm>
            <a:off x="3061891" y="1903458"/>
            <a:ext cx="42606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Example training set</a:t>
            </a:r>
            <a:endParaRPr b="1"/>
          </a:p>
        </p:txBody>
      </p:sp>
      <p:pic>
        <p:nvPicPr>
          <p:cNvPr id="177" name="Google Shape;177;p36"/>
          <p:cNvPicPr preferRelativeResize="0"/>
          <p:nvPr/>
        </p:nvPicPr>
        <p:blipFill>
          <a:blip r:embed="rId4">
            <a:alphaModFix/>
          </a:blip>
          <a:stretch>
            <a:fillRect/>
          </a:stretch>
        </p:blipFill>
        <p:spPr>
          <a:xfrm>
            <a:off x="211971" y="2296571"/>
            <a:ext cx="3634725" cy="1725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7"/>
          <p:cNvPicPr preferRelativeResize="0"/>
          <p:nvPr/>
        </p:nvPicPr>
        <p:blipFill>
          <a:blip r:embed="rId3">
            <a:alphaModFix/>
          </a:blip>
          <a:stretch>
            <a:fillRect/>
          </a:stretch>
        </p:blipFill>
        <p:spPr>
          <a:xfrm>
            <a:off x="450146" y="1559696"/>
            <a:ext cx="3634725" cy="1725975"/>
          </a:xfrm>
          <a:prstGeom prst="rect">
            <a:avLst/>
          </a:prstGeom>
          <a:noFill/>
          <a:ln cap="flat" cmpd="sng" w="9525">
            <a:solidFill>
              <a:srgbClr val="000000"/>
            </a:solidFill>
            <a:prstDash val="solid"/>
            <a:round/>
            <a:headEnd len="sm" w="sm" type="none"/>
            <a:tailEnd len="sm" w="sm" type="none"/>
          </a:ln>
        </p:spPr>
      </p:pic>
      <p:sp>
        <p:nvSpPr>
          <p:cNvPr id="183" name="Google Shape;183;p37"/>
          <p:cNvSpPr txBox="1"/>
          <p:nvPr>
            <p:ph idx="12" type="sldNum"/>
          </p:nvPr>
        </p:nvSpPr>
        <p:spPr>
          <a:xfrm>
            <a:off x="6427089" y="4667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37"/>
          <p:cNvSpPr txBox="1"/>
          <p:nvPr>
            <p:ph type="title"/>
          </p:nvPr>
        </p:nvSpPr>
        <p:spPr>
          <a:xfrm>
            <a:off x="95450" y="0"/>
            <a:ext cx="90102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First classifier: </a:t>
            </a:r>
            <a:r>
              <a:rPr b="1" lang="en" sz="2400">
                <a:latin typeface="Helvetica Neue"/>
                <a:ea typeface="Helvetica Neue"/>
                <a:cs typeface="Helvetica Neue"/>
                <a:sym typeface="Helvetica Neue"/>
              </a:rPr>
              <a:t>Nearest Neighbor Classifier</a:t>
            </a:r>
            <a:endParaRPr sz="2400">
              <a:latin typeface="Helvetica Neue"/>
              <a:ea typeface="Helvetica Neue"/>
              <a:cs typeface="Helvetica Neue"/>
              <a:sym typeface="Helvetica Neue"/>
            </a:endParaRPr>
          </a:p>
        </p:txBody>
      </p:sp>
      <p:sp>
        <p:nvSpPr>
          <p:cNvPr id="185" name="Google Shape;185;p37"/>
          <p:cNvSpPr txBox="1"/>
          <p:nvPr/>
        </p:nvSpPr>
        <p:spPr>
          <a:xfrm>
            <a:off x="5044275" y="898500"/>
            <a:ext cx="38787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Remember all training images and their labels</a:t>
            </a:r>
            <a:endParaRPr sz="2400"/>
          </a:p>
        </p:txBody>
      </p:sp>
      <p:sp>
        <p:nvSpPr>
          <p:cNvPr id="186" name="Google Shape;186;p37"/>
          <p:cNvSpPr txBox="1"/>
          <p:nvPr/>
        </p:nvSpPr>
        <p:spPr>
          <a:xfrm>
            <a:off x="5044275" y="2783175"/>
            <a:ext cx="38787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Predict the label of the most similar training image</a:t>
            </a:r>
            <a:endParaRPr sz="2400"/>
          </a:p>
        </p:txBody>
      </p:sp>
      <p:cxnSp>
        <p:nvCxnSpPr>
          <p:cNvPr id="187" name="Google Shape;187;p37"/>
          <p:cNvCxnSpPr/>
          <p:nvPr/>
        </p:nvCxnSpPr>
        <p:spPr>
          <a:xfrm flipH="1" rot="10800000">
            <a:off x="4200325" y="1609250"/>
            <a:ext cx="534000" cy="1950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37"/>
          <p:cNvCxnSpPr/>
          <p:nvPr/>
        </p:nvCxnSpPr>
        <p:spPr>
          <a:xfrm>
            <a:off x="4232725" y="2850725"/>
            <a:ext cx="469200" cy="23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